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9" r:id="rId1"/>
  </p:sldMasterIdLst>
  <p:notesMasterIdLst>
    <p:notesMasterId r:id="rId35"/>
  </p:notesMasterIdLst>
  <p:sldIdLst>
    <p:sldId id="256" r:id="rId2"/>
    <p:sldId id="257" r:id="rId3"/>
    <p:sldId id="261" r:id="rId4"/>
    <p:sldId id="262" r:id="rId5"/>
    <p:sldId id="263" r:id="rId6"/>
    <p:sldId id="269" r:id="rId7"/>
    <p:sldId id="264" r:id="rId8"/>
    <p:sldId id="265" r:id="rId9"/>
    <p:sldId id="272" r:id="rId10"/>
    <p:sldId id="266" r:id="rId11"/>
    <p:sldId id="268" r:id="rId12"/>
    <p:sldId id="271" r:id="rId13"/>
    <p:sldId id="273" r:id="rId14"/>
    <p:sldId id="270" r:id="rId15"/>
    <p:sldId id="274" r:id="rId16"/>
    <p:sldId id="275" r:id="rId17"/>
    <p:sldId id="277" r:id="rId18"/>
    <p:sldId id="278" r:id="rId19"/>
    <p:sldId id="279" r:id="rId20"/>
    <p:sldId id="280" r:id="rId21"/>
    <p:sldId id="281" r:id="rId22"/>
    <p:sldId id="282" r:id="rId23"/>
    <p:sldId id="286" r:id="rId24"/>
    <p:sldId id="283" r:id="rId25"/>
    <p:sldId id="284" r:id="rId26"/>
    <p:sldId id="285" r:id="rId27"/>
    <p:sldId id="287" r:id="rId28"/>
    <p:sldId id="290" r:id="rId29"/>
    <p:sldId id="288" r:id="rId30"/>
    <p:sldId id="289" r:id="rId31"/>
    <p:sldId id="291" r:id="rId32"/>
    <p:sldId id="292" r:id="rId33"/>
    <p:sldId id="293" r:id="rId34"/>
  </p:sldIdLst>
  <p:sldSz cx="9144000" cy="5143500" type="screen16x9"/>
  <p:notesSz cx="6858000" cy="9144000"/>
  <p:embeddedFontLst>
    <p:embeddedFont>
      <p:font typeface="Lato" panose="020F0502020204030203" pitchFamily="34" charset="0"/>
      <p:regular r:id="rId36"/>
      <p:bold r:id="rId37"/>
      <p:italic r:id="rId38"/>
      <p:boldItalic r:id="rId39"/>
    </p:embeddedFont>
    <p:embeddedFont>
      <p:font typeface="Microsoft JhengHei UI" panose="020B0604030504040204" pitchFamily="34" charset="-120"/>
      <p:regular r:id="rId40"/>
      <p:bold r:id="rId41"/>
    </p:embeddedFont>
    <p:embeddedFont>
      <p:font typeface="Montserrat" panose="00000500000000000000" pitchFamily="2" charset="0"/>
      <p:regular r:id="rId42"/>
      <p:bold r:id="rId43"/>
      <p:italic r:id="rId44"/>
      <p:boldItalic r:id="rId4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7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547" y="43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4.fntdata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font" Target="fonts/font7.fntdata"/><Relationship Id="rId47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font" Target="fonts/font2.fntdata"/><Relationship Id="rId40" Type="http://schemas.openxmlformats.org/officeDocument/2006/relationships/font" Target="fonts/font5.fntdata"/><Relationship Id="rId45" Type="http://schemas.openxmlformats.org/officeDocument/2006/relationships/font" Target="fonts/font10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1.fntdata"/><Relationship Id="rId49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font" Target="fonts/font9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notesMaster" Target="notesMasters/notesMaster1.xml"/><Relationship Id="rId43" Type="http://schemas.openxmlformats.org/officeDocument/2006/relationships/font" Target="fonts/font8.fntdata"/><Relationship Id="rId48" Type="http://schemas.openxmlformats.org/officeDocument/2006/relationships/theme" Target="theme/theme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font" Target="fonts/font3.fntdata"/><Relationship Id="rId46" Type="http://schemas.openxmlformats.org/officeDocument/2006/relationships/presProps" Target="presProps.xml"/><Relationship Id="rId20" Type="http://schemas.openxmlformats.org/officeDocument/2006/relationships/slide" Target="slides/slide19.xml"/><Relationship Id="rId41" Type="http://schemas.openxmlformats.org/officeDocument/2006/relationships/font" Target="fonts/font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media/image1.png>
</file>

<file path=ppt/media/image2.png>
</file>

<file path=ppt/media/image3.jpg>
</file>

<file path=ppt/media/image4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1577236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515444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2422704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2356615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8281980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0959865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1871153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4177118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1275407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8449704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7001506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876110490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27992434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1313522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8972419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2482265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60565662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752277781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54587662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821248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84042527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89932466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909564461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92001393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57178410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2331216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9654734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4862020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5227658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2986934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6567070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rot="5400000">
            <a:off x="7500300" y="505"/>
            <a:ext cx="1643700" cy="1643700"/>
          </a:xfrm>
          <a:prstGeom prst="diagStripe">
            <a:avLst>
              <a:gd name="adj" fmla="val 0"/>
            </a:avLst>
          </a:prstGeom>
          <a:solidFill>
            <a:schemeClr val="lt1">
              <a:alpha val="303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0" y="490"/>
            <a:ext cx="5153705" cy="5134399"/>
            <a:chOff x="0" y="75"/>
            <a:chExt cx="5153705" cy="515295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455" y="-225"/>
              <a:ext cx="5152800" cy="51537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150" y="1145825"/>
              <a:ext cx="3996600" cy="3996900"/>
            </a:xfrm>
            <a:prstGeom prst="diagStripe">
              <a:avLst>
                <a:gd name="adj" fmla="val 58774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1646" y="-75"/>
              <a:ext cx="2299800" cy="23001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flipH="1">
              <a:off x="652821" y="590035"/>
              <a:ext cx="2300100" cy="2299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" name="Google Shape;16;p2"/>
          <p:cNvSpPr txBox="1">
            <a:spLocks noGrp="1"/>
          </p:cNvSpPr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endParaRPr/>
          </a:p>
        </p:txBody>
      </p:sp>
      <p:sp>
        <p:nvSpPr>
          <p:cNvPr id="17" name="Google Shape;17;p2"/>
          <p:cNvSpPr txBox="1">
            <a:spLocks noGrp="1"/>
          </p:cNvSpPr>
          <p:nvPr>
            <p:ph type="subTitle" idx="1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>
            <a:endParaRPr/>
          </a:p>
        </p:txBody>
      </p:sp>
      <p:sp>
        <p:nvSpPr>
          <p:cNvPr id="18" name="Google Shape;18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11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07" name="Google Shape;107;p11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11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11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10;p11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11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11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11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11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15;p11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16;p11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11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11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11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20;p11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11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11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11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11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5" name="Google Shape;125;p11"/>
          <p:cNvSpPr txBox="1">
            <a:spLocks noGrp="1"/>
          </p:cNvSpPr>
          <p:nvPr>
            <p:ph type="title" hasCustomPrompt="1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126" name="Google Shape;126;p11"/>
          <p:cNvSpPr txBox="1">
            <a:spLocks noGrp="1"/>
          </p:cNvSpPr>
          <p:nvPr>
            <p:ph type="body" idx="1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27" name="Google Shape;12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oogle Shape;20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21" name="Google Shape;21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8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9" name="Google Shape;39;p3"/>
          <p:cNvSpPr txBox="1">
            <a:spLocks noGrp="1"/>
          </p:cNvSpPr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40" name="Google Shape;40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oogle Shape;42;p4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43" name="Google Shape;43;p4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4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5" name="Google Shape;45;p4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46" name="Google Shape;46;p4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" name="Google Shape;49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0" name="Google Shape;50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2" name="Google Shape;52;p5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53" name="Google Shape;53;p5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54" name="Google Shape;54;p5"/>
          <p:cNvSpPr txBox="1">
            <a:spLocks noGrp="1"/>
          </p:cNvSpPr>
          <p:nvPr>
            <p:ph type="body" idx="2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55" name="Google Shape;55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" name="Google Shape;57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8" name="Google Shape;58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0" name="Google Shape;60;p6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61" name="Google Shape;61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" name="Google Shape;63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64" name="Google Shape;64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6" name="Google Shape;66;p7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67" name="Google Shape;67;p7"/>
          <p:cNvSpPr txBox="1">
            <a:spLocks noGrp="1"/>
          </p:cNvSpPr>
          <p:nvPr>
            <p:ph type="body" idx="1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68" name="Google Shape;68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Google Shape;70;p8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71" name="Google Shape;71;p8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8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8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8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8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8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8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8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;p8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80;p8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81;p8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8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8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4;p8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8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8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8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8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9" name="Google Shape;89;p8"/>
          <p:cNvSpPr txBox="1">
            <a:spLocks noGrp="1"/>
          </p:cNvSpPr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90" name="Google Shape;90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Google Shape;92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3" name="Google Shape;93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4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5" name="Google Shape;95;p9"/>
          <p:cNvSpPr txBox="1">
            <a:spLocks noGrp="1"/>
          </p:cNvSpPr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96" name="Google Shape;96;p9"/>
          <p:cNvSpPr txBox="1">
            <a:spLocks noGrp="1"/>
          </p:cNvSpPr>
          <p:nvPr>
            <p:ph type="subTitle" idx="1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>
            <a:endParaRPr/>
          </a:p>
        </p:txBody>
      </p:sp>
      <p:sp>
        <p:nvSpPr>
          <p:cNvPr id="97" name="Google Shape;97;p9"/>
          <p:cNvSpPr txBox="1">
            <a:spLocks noGrp="1"/>
          </p:cNvSpPr>
          <p:nvPr>
            <p:ph type="body" idx="2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98" name="Google Shape;98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Google Shape;100;p10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01" name="Google Shape;101;p10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10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3" name="Google Shape;103;p10"/>
          <p:cNvSpPr txBox="1">
            <a:spLocks noGrp="1"/>
          </p:cNvSpPr>
          <p:nvPr>
            <p:ph type="body" idx="1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>
            <a:endParaRPr/>
          </a:p>
        </p:txBody>
      </p:sp>
      <p:sp>
        <p:nvSpPr>
          <p:cNvPr id="104" name="Google Shape;104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focus"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lvl="2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lvl="3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lvl="4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lvl="5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lvl="6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lvl="7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lvl="8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.jp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3"/>
          <p:cNvSpPr txBox="1">
            <a:spLocks noGrp="1"/>
          </p:cNvSpPr>
          <p:nvPr>
            <p:ph type="ctrTitle"/>
          </p:nvPr>
        </p:nvSpPr>
        <p:spPr>
          <a:xfrm>
            <a:off x="3456571" y="1782300"/>
            <a:ext cx="5017500" cy="157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Cypress Tutorial</a:t>
            </a:r>
            <a:endParaRPr dirty="0"/>
          </a:p>
        </p:txBody>
      </p:sp>
      <p:sp>
        <p:nvSpPr>
          <p:cNvPr id="10" name="Google Shape;134;p13">
            <a:extLst>
              <a:ext uri="{FF2B5EF4-FFF2-40B4-BE49-F238E27FC236}">
                <a16:creationId xmlns:a16="http://schemas.microsoft.com/office/drawing/2014/main" id="{F05DAC1A-39FE-49A1-9061-02A7DEC85C50}"/>
              </a:ext>
            </a:extLst>
          </p:cNvPr>
          <p:cNvSpPr txBox="1">
            <a:spLocks/>
          </p:cNvSpPr>
          <p:nvPr/>
        </p:nvSpPr>
        <p:spPr>
          <a:xfrm>
            <a:off x="6126479" y="3937972"/>
            <a:ext cx="2926431" cy="4315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-US" sz="1600" dirty="0"/>
              <a:t>By: Mohammad Monfared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00694" y="386743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/>
                </a:solidFill>
              </a:rPr>
              <a:t>Ancestors:</a:t>
            </a:r>
            <a:endParaRPr sz="3600" dirty="0">
              <a:solidFill>
                <a:schemeClr val="bg1"/>
              </a:solidFill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10</a:t>
            </a:fld>
            <a:endParaRPr lang="en"/>
          </a:p>
        </p:txBody>
      </p:sp>
      <p:sp>
        <p:nvSpPr>
          <p:cNvPr id="5" name="Google Shape;141;p14">
            <a:extLst>
              <a:ext uri="{FF2B5EF4-FFF2-40B4-BE49-F238E27FC236}">
                <a16:creationId xmlns:a16="http://schemas.microsoft.com/office/drawing/2014/main" id="{FFF05B17-9271-4B07-BE64-066BE68E7335}"/>
              </a:ext>
            </a:extLst>
          </p:cNvPr>
          <p:cNvSpPr txBox="1">
            <a:spLocks/>
          </p:cNvSpPr>
          <p:nvPr/>
        </p:nvSpPr>
        <p:spPr>
          <a:xfrm>
            <a:off x="902442" y="2018380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dirty="0"/>
              <a:t>cy.</a:t>
            </a:r>
            <a:r>
              <a:rPr lang="en-US" sz="2400" dirty="0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400" dirty="0"/>
              <a:t>(</a:t>
            </a: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dirty="0"/>
              <a:t>).</a:t>
            </a:r>
            <a:r>
              <a:rPr lang="en-US" sz="2400" dirty="0">
                <a:solidFill>
                  <a:srgbClr val="FFFF00"/>
                </a:solidFill>
              </a:rPr>
              <a:t>parents()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  <p:sp>
        <p:nvSpPr>
          <p:cNvPr id="7" name="Google Shape;141;p14">
            <a:extLst>
              <a:ext uri="{FF2B5EF4-FFF2-40B4-BE49-F238E27FC236}">
                <a16:creationId xmlns:a16="http://schemas.microsoft.com/office/drawing/2014/main" id="{CF749324-95EB-40C3-B005-7D86FEAB3F70}"/>
              </a:ext>
            </a:extLst>
          </p:cNvPr>
          <p:cNvSpPr txBox="1">
            <a:spLocks/>
          </p:cNvSpPr>
          <p:nvPr/>
        </p:nvSpPr>
        <p:spPr>
          <a:xfrm>
            <a:off x="368166" y="1404020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b="1" dirty="0">
                <a:solidFill>
                  <a:schemeClr val="bg1"/>
                </a:solidFill>
              </a:rPr>
              <a:t>1- parents()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  <p:sp>
        <p:nvSpPr>
          <p:cNvPr id="9" name="Google Shape;141;p14">
            <a:extLst>
              <a:ext uri="{FF2B5EF4-FFF2-40B4-BE49-F238E27FC236}">
                <a16:creationId xmlns:a16="http://schemas.microsoft.com/office/drawing/2014/main" id="{7F8FE662-FAAD-4540-A1C4-9C6E385CB5BF}"/>
              </a:ext>
            </a:extLst>
          </p:cNvPr>
          <p:cNvSpPr txBox="1">
            <a:spLocks/>
          </p:cNvSpPr>
          <p:nvPr/>
        </p:nvSpPr>
        <p:spPr>
          <a:xfrm>
            <a:off x="368166" y="3215303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b="1" dirty="0">
                <a:solidFill>
                  <a:schemeClr val="bg1"/>
                </a:solidFill>
              </a:rPr>
              <a:t>2- parentsUntil()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  <p:sp>
        <p:nvSpPr>
          <p:cNvPr id="8" name="Google Shape;141;p14">
            <a:extLst>
              <a:ext uri="{FF2B5EF4-FFF2-40B4-BE49-F238E27FC236}">
                <a16:creationId xmlns:a16="http://schemas.microsoft.com/office/drawing/2014/main" id="{06404D6D-4D87-4780-92E6-5209374E476B}"/>
              </a:ext>
            </a:extLst>
          </p:cNvPr>
          <p:cNvSpPr txBox="1">
            <a:spLocks/>
          </p:cNvSpPr>
          <p:nvPr/>
        </p:nvSpPr>
        <p:spPr>
          <a:xfrm>
            <a:off x="855145" y="3990636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dirty="0"/>
              <a:t>cy.</a:t>
            </a:r>
            <a:r>
              <a:rPr lang="en-US" sz="2400" dirty="0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400" dirty="0"/>
              <a:t>(</a:t>
            </a: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dirty="0"/>
              <a:t>).</a:t>
            </a:r>
            <a:r>
              <a:rPr lang="en-US" sz="2400" dirty="0">
                <a:solidFill>
                  <a:srgbClr val="FFFF00"/>
                </a:solidFill>
              </a:rPr>
              <a:t>parentsUntil(</a:t>
            </a: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dirty="0">
                <a:solidFill>
                  <a:srgbClr val="FFFF00"/>
                </a:solidFill>
              </a:rPr>
              <a:t>)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  <p:sp>
        <p:nvSpPr>
          <p:cNvPr id="10" name="Google Shape;141;p14">
            <a:extLst>
              <a:ext uri="{FF2B5EF4-FFF2-40B4-BE49-F238E27FC236}">
                <a16:creationId xmlns:a16="http://schemas.microsoft.com/office/drawing/2014/main" id="{0E02079D-D26F-48F2-88F0-FEFCB9C5983B}"/>
              </a:ext>
            </a:extLst>
          </p:cNvPr>
          <p:cNvSpPr txBox="1">
            <a:spLocks/>
          </p:cNvSpPr>
          <p:nvPr/>
        </p:nvSpPr>
        <p:spPr>
          <a:xfrm>
            <a:off x="902442" y="2571958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dirty="0"/>
              <a:t>cy.</a:t>
            </a:r>
            <a:r>
              <a:rPr lang="en-US" sz="2400" dirty="0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400" dirty="0"/>
              <a:t>(</a:t>
            </a: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dirty="0"/>
              <a:t>).</a:t>
            </a:r>
            <a:r>
              <a:rPr lang="en-US" sz="2400" dirty="0">
                <a:solidFill>
                  <a:srgbClr val="FFFF00"/>
                </a:solidFill>
              </a:rPr>
              <a:t>parents(</a:t>
            </a: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dirty="0">
                <a:solidFill>
                  <a:srgbClr val="FFFF00"/>
                </a:solidFill>
              </a:rPr>
              <a:t>)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61168879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00694" y="386743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/>
                </a:solidFill>
              </a:rPr>
              <a:t>Descendant:</a:t>
            </a:r>
            <a:endParaRPr sz="3600" dirty="0">
              <a:solidFill>
                <a:schemeClr val="bg1"/>
              </a:solidFill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11</a:t>
            </a:fld>
            <a:endParaRPr lang="en"/>
          </a:p>
        </p:txBody>
      </p:sp>
      <p:sp>
        <p:nvSpPr>
          <p:cNvPr id="5" name="Google Shape;141;p14">
            <a:extLst>
              <a:ext uri="{FF2B5EF4-FFF2-40B4-BE49-F238E27FC236}">
                <a16:creationId xmlns:a16="http://schemas.microsoft.com/office/drawing/2014/main" id="{FFF05B17-9271-4B07-BE64-066BE68E7335}"/>
              </a:ext>
            </a:extLst>
          </p:cNvPr>
          <p:cNvSpPr txBox="1">
            <a:spLocks/>
          </p:cNvSpPr>
          <p:nvPr/>
        </p:nvSpPr>
        <p:spPr>
          <a:xfrm>
            <a:off x="813103" y="1957165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dirty="0"/>
              <a:t>cy.</a:t>
            </a:r>
            <a:r>
              <a:rPr lang="en-US" sz="2400" dirty="0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400" dirty="0"/>
              <a:t>(</a:t>
            </a: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dirty="0"/>
              <a:t>).</a:t>
            </a:r>
            <a:r>
              <a:rPr lang="en-US" sz="2400" dirty="0">
                <a:solidFill>
                  <a:srgbClr val="FFFF00"/>
                </a:solidFill>
              </a:rPr>
              <a:t>find(</a:t>
            </a: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dirty="0">
                <a:solidFill>
                  <a:srgbClr val="FFFF00"/>
                </a:solidFill>
              </a:rPr>
              <a:t>)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  <p:sp>
        <p:nvSpPr>
          <p:cNvPr id="7" name="Google Shape;141;p14">
            <a:extLst>
              <a:ext uri="{FF2B5EF4-FFF2-40B4-BE49-F238E27FC236}">
                <a16:creationId xmlns:a16="http://schemas.microsoft.com/office/drawing/2014/main" id="{CF749324-95EB-40C3-B005-7D86FEAB3F70}"/>
              </a:ext>
            </a:extLst>
          </p:cNvPr>
          <p:cNvSpPr txBox="1">
            <a:spLocks/>
          </p:cNvSpPr>
          <p:nvPr/>
        </p:nvSpPr>
        <p:spPr>
          <a:xfrm>
            <a:off x="368165" y="1447040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b="1" dirty="0">
                <a:solidFill>
                  <a:schemeClr val="bg1"/>
                </a:solidFill>
              </a:rPr>
              <a:t>1- find()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  <p:sp>
        <p:nvSpPr>
          <p:cNvPr id="9" name="Google Shape;141;p14">
            <a:extLst>
              <a:ext uri="{FF2B5EF4-FFF2-40B4-BE49-F238E27FC236}">
                <a16:creationId xmlns:a16="http://schemas.microsoft.com/office/drawing/2014/main" id="{7F8FE662-FAAD-4540-A1C4-9C6E385CB5BF}"/>
              </a:ext>
            </a:extLst>
          </p:cNvPr>
          <p:cNvSpPr txBox="1">
            <a:spLocks/>
          </p:cNvSpPr>
          <p:nvPr/>
        </p:nvSpPr>
        <p:spPr>
          <a:xfrm>
            <a:off x="397983" y="2777053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b="1" dirty="0">
                <a:solidFill>
                  <a:schemeClr val="bg1"/>
                </a:solidFill>
              </a:rPr>
              <a:t>2- within()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  <p:sp>
        <p:nvSpPr>
          <p:cNvPr id="8" name="Google Shape;141;p14">
            <a:extLst>
              <a:ext uri="{FF2B5EF4-FFF2-40B4-BE49-F238E27FC236}">
                <a16:creationId xmlns:a16="http://schemas.microsoft.com/office/drawing/2014/main" id="{06404D6D-4D87-4780-92E6-5209374E476B}"/>
              </a:ext>
            </a:extLst>
          </p:cNvPr>
          <p:cNvSpPr txBox="1">
            <a:spLocks/>
          </p:cNvSpPr>
          <p:nvPr/>
        </p:nvSpPr>
        <p:spPr>
          <a:xfrm>
            <a:off x="813103" y="3413221"/>
            <a:ext cx="8503953" cy="14889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 fontScale="92500" lnSpcReduction="1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dirty="0"/>
              <a:t>cy.</a:t>
            </a:r>
            <a:r>
              <a:rPr lang="en-US" sz="2400" dirty="0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400" dirty="0"/>
              <a:t>(</a:t>
            </a: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dirty="0"/>
              <a:t>).</a:t>
            </a:r>
            <a:r>
              <a:rPr lang="en-US" sz="2400" dirty="0">
                <a:solidFill>
                  <a:srgbClr val="FFFF00"/>
                </a:solidFill>
              </a:rPr>
              <a:t>within(</a:t>
            </a: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() =&gt; {</a:t>
            </a:r>
            <a:b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</a:b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	</a:t>
            </a:r>
            <a:r>
              <a:rPr lang="en-US" sz="2400" dirty="0">
                <a:solidFill>
                  <a:schemeClr val="bg1">
                    <a:lumMod val="65000"/>
                  </a:schemeClr>
                </a:solidFill>
              </a:rPr>
              <a:t>&lt;code&gt;</a:t>
            </a:r>
            <a:b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</a:b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	} </a:t>
            </a:r>
            <a:r>
              <a:rPr lang="en-US" sz="2400" dirty="0">
                <a:solidFill>
                  <a:srgbClr val="FFFF00"/>
                </a:solidFill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63098845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00694" y="386743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/>
                </a:solidFill>
              </a:rPr>
              <a:t>Index: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12</a:t>
            </a:fld>
            <a:endParaRPr lang="en"/>
          </a:p>
        </p:txBody>
      </p:sp>
      <p:sp>
        <p:nvSpPr>
          <p:cNvPr id="11" name="Google Shape;141;p14">
            <a:extLst>
              <a:ext uri="{FF2B5EF4-FFF2-40B4-BE49-F238E27FC236}">
                <a16:creationId xmlns:a16="http://schemas.microsoft.com/office/drawing/2014/main" id="{0E031760-E77B-4213-A6DF-274D9208E79A}"/>
              </a:ext>
            </a:extLst>
          </p:cNvPr>
          <p:cNvSpPr txBox="1">
            <a:spLocks/>
          </p:cNvSpPr>
          <p:nvPr/>
        </p:nvSpPr>
        <p:spPr>
          <a:xfrm>
            <a:off x="904877" y="1721888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dirty="0"/>
              <a:t>cy.</a:t>
            </a:r>
            <a:r>
              <a:rPr lang="en-US" sz="2400" dirty="0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400" dirty="0"/>
              <a:t>(</a:t>
            </a: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dirty="0"/>
              <a:t>).</a:t>
            </a:r>
            <a:r>
              <a:rPr lang="en-US" sz="2400" dirty="0">
                <a:solidFill>
                  <a:srgbClr val="FFFF00"/>
                </a:solidFill>
              </a:rPr>
              <a:t>eq(</a:t>
            </a: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index</a:t>
            </a:r>
            <a:r>
              <a:rPr lang="en-US" sz="2400" dirty="0">
                <a:solidFill>
                  <a:srgbClr val="FFFF00"/>
                </a:solidFill>
              </a:rPr>
              <a:t>)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  <p:sp>
        <p:nvSpPr>
          <p:cNvPr id="12" name="Google Shape;141;p14">
            <a:extLst>
              <a:ext uri="{FF2B5EF4-FFF2-40B4-BE49-F238E27FC236}">
                <a16:creationId xmlns:a16="http://schemas.microsoft.com/office/drawing/2014/main" id="{3EA242D1-B6A1-42F7-9089-66256DCCB198}"/>
              </a:ext>
            </a:extLst>
          </p:cNvPr>
          <p:cNvSpPr txBox="1">
            <a:spLocks/>
          </p:cNvSpPr>
          <p:nvPr/>
        </p:nvSpPr>
        <p:spPr>
          <a:xfrm>
            <a:off x="904878" y="2500453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dirty="0"/>
              <a:t>cy.</a:t>
            </a:r>
            <a:r>
              <a:rPr lang="en-US" sz="2400" dirty="0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400" dirty="0"/>
              <a:t>(</a:t>
            </a: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dirty="0"/>
              <a:t>).</a:t>
            </a:r>
            <a:r>
              <a:rPr lang="en-US" sz="2400" dirty="0">
                <a:solidFill>
                  <a:srgbClr val="FFFF00"/>
                </a:solidFill>
              </a:rPr>
              <a:t>first()</a:t>
            </a:r>
            <a:endParaRPr lang="en-US" sz="2400" dirty="0"/>
          </a:p>
        </p:txBody>
      </p:sp>
      <p:sp>
        <p:nvSpPr>
          <p:cNvPr id="13" name="Google Shape;141;p14">
            <a:extLst>
              <a:ext uri="{FF2B5EF4-FFF2-40B4-BE49-F238E27FC236}">
                <a16:creationId xmlns:a16="http://schemas.microsoft.com/office/drawing/2014/main" id="{EDCC3718-3693-4A14-84BF-7C9CD689404B}"/>
              </a:ext>
            </a:extLst>
          </p:cNvPr>
          <p:cNvSpPr txBox="1">
            <a:spLocks/>
          </p:cNvSpPr>
          <p:nvPr/>
        </p:nvSpPr>
        <p:spPr>
          <a:xfrm>
            <a:off x="904878" y="3279018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dirty="0"/>
              <a:t>cy.</a:t>
            </a:r>
            <a:r>
              <a:rPr lang="en-US" sz="2400" dirty="0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400" dirty="0"/>
              <a:t>(</a:t>
            </a: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dirty="0"/>
              <a:t>).</a:t>
            </a:r>
            <a:r>
              <a:rPr lang="en-US" sz="2400" dirty="0">
                <a:solidFill>
                  <a:srgbClr val="FFFF00"/>
                </a:solidFill>
              </a:rPr>
              <a:t>last()</a:t>
            </a:r>
            <a:endParaRPr lang="en-US" sz="2400" dirty="0">
              <a:solidFill>
                <a:schemeClr val="bg1">
                  <a:lumMod val="65000"/>
                </a:schemeClr>
              </a:solidFill>
            </a:endParaRP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32919327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00694" y="386743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/>
                </a:solidFill>
              </a:rPr>
              <a:t>Filter: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13</a:t>
            </a:fld>
            <a:endParaRPr lang="en"/>
          </a:p>
        </p:txBody>
      </p:sp>
      <p:sp>
        <p:nvSpPr>
          <p:cNvPr id="7" name="Google Shape;141;p14">
            <a:extLst>
              <a:ext uri="{FF2B5EF4-FFF2-40B4-BE49-F238E27FC236}">
                <a16:creationId xmlns:a16="http://schemas.microsoft.com/office/drawing/2014/main" id="{39621A27-0DAC-4792-AB0C-6F02DE2972B6}"/>
              </a:ext>
            </a:extLst>
          </p:cNvPr>
          <p:cNvSpPr txBox="1">
            <a:spLocks/>
          </p:cNvSpPr>
          <p:nvPr/>
        </p:nvSpPr>
        <p:spPr>
          <a:xfrm>
            <a:off x="813103" y="1957165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dirty="0"/>
              <a:t>cy.</a:t>
            </a:r>
            <a:r>
              <a:rPr lang="en-US" sz="2400" dirty="0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400" dirty="0"/>
              <a:t>(</a:t>
            </a: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dirty="0"/>
              <a:t>).</a:t>
            </a:r>
            <a:r>
              <a:rPr lang="en-US" sz="2400" dirty="0">
                <a:solidFill>
                  <a:srgbClr val="FFFF00"/>
                </a:solidFill>
              </a:rPr>
              <a:t>filter(</a:t>
            </a: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dirty="0">
                <a:solidFill>
                  <a:srgbClr val="FFFF00"/>
                </a:solidFill>
              </a:rPr>
              <a:t>)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  <p:sp>
        <p:nvSpPr>
          <p:cNvPr id="9" name="Google Shape;141;p14">
            <a:extLst>
              <a:ext uri="{FF2B5EF4-FFF2-40B4-BE49-F238E27FC236}">
                <a16:creationId xmlns:a16="http://schemas.microsoft.com/office/drawing/2014/main" id="{FEFFF845-18C5-42B8-BCA9-D1D4D355B268}"/>
              </a:ext>
            </a:extLst>
          </p:cNvPr>
          <p:cNvSpPr txBox="1">
            <a:spLocks/>
          </p:cNvSpPr>
          <p:nvPr/>
        </p:nvSpPr>
        <p:spPr>
          <a:xfrm>
            <a:off x="813103" y="2903096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dirty="0"/>
              <a:t>cy.</a:t>
            </a:r>
            <a:r>
              <a:rPr lang="en-US" sz="2400" dirty="0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400" dirty="0"/>
              <a:t>(</a:t>
            </a: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dirty="0"/>
              <a:t>).</a:t>
            </a:r>
            <a:r>
              <a:rPr lang="en-US" sz="2400" dirty="0">
                <a:solidFill>
                  <a:srgbClr val="FFFF00"/>
                </a:solidFill>
              </a:rPr>
              <a:t>not(</a:t>
            </a: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dirty="0">
                <a:solidFill>
                  <a:srgbClr val="FFFF00"/>
                </a:solidFill>
              </a:rPr>
              <a:t>)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9555008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00694" y="386743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/>
                </a:solidFill>
              </a:rPr>
              <a:t>Traversal: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14</a:t>
            </a:fld>
            <a:endParaRPr lang="en"/>
          </a:p>
        </p:txBody>
      </p:sp>
      <p:sp>
        <p:nvSpPr>
          <p:cNvPr id="8" name="Google Shape;141;p14">
            <a:extLst>
              <a:ext uri="{FF2B5EF4-FFF2-40B4-BE49-F238E27FC236}">
                <a16:creationId xmlns:a16="http://schemas.microsoft.com/office/drawing/2014/main" id="{06404D6D-4D87-4780-92E6-5209374E476B}"/>
              </a:ext>
            </a:extLst>
          </p:cNvPr>
          <p:cNvSpPr txBox="1">
            <a:spLocks/>
          </p:cNvSpPr>
          <p:nvPr/>
        </p:nvSpPr>
        <p:spPr>
          <a:xfrm>
            <a:off x="813103" y="3413221"/>
            <a:ext cx="8503953" cy="14889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>
              <a:solidFill>
                <a:srgbClr val="FFFF00"/>
              </a:solidFill>
            </a:endParaRPr>
          </a:p>
        </p:txBody>
      </p:sp>
      <p:sp>
        <p:nvSpPr>
          <p:cNvPr id="10" name="Google Shape;141;p14">
            <a:extLst>
              <a:ext uri="{FF2B5EF4-FFF2-40B4-BE49-F238E27FC236}">
                <a16:creationId xmlns:a16="http://schemas.microsoft.com/office/drawing/2014/main" id="{6478443B-A5A4-4741-B6EF-0E713CE94B06}"/>
              </a:ext>
            </a:extLst>
          </p:cNvPr>
          <p:cNvSpPr txBox="1">
            <a:spLocks/>
          </p:cNvSpPr>
          <p:nvPr/>
        </p:nvSpPr>
        <p:spPr>
          <a:xfrm>
            <a:off x="338138" y="1506673"/>
            <a:ext cx="3703775" cy="3609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1-  </a:t>
            </a:r>
            <a:r>
              <a:rPr lang="en-US" sz="2400" b="1" dirty="0">
                <a:solidFill>
                  <a:srgbClr val="FFFF00"/>
                </a:solidFill>
              </a:rPr>
              <a:t>.closest(</a:t>
            </a:r>
            <a:r>
              <a:rPr lang="en-US" sz="2400" b="1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b="1" dirty="0">
                <a:solidFill>
                  <a:srgbClr val="FFFF00"/>
                </a:solidFill>
              </a:rPr>
              <a:t>) 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2-  </a:t>
            </a:r>
            <a:r>
              <a:rPr lang="en-US" sz="2400" b="1" dirty="0">
                <a:solidFill>
                  <a:srgbClr val="FFFF00"/>
                </a:solidFill>
              </a:rPr>
              <a:t>.next(</a:t>
            </a:r>
            <a:r>
              <a:rPr lang="en-US" sz="2400" b="1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b="1" dirty="0">
                <a:solidFill>
                  <a:srgbClr val="FFFF00"/>
                </a:solidFill>
              </a:rPr>
              <a:t>) 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3-  </a:t>
            </a:r>
            <a:r>
              <a:rPr lang="en-US" sz="2400" b="1" dirty="0">
                <a:solidFill>
                  <a:srgbClr val="FFFF00"/>
                </a:solidFill>
              </a:rPr>
              <a:t>.nextAll(</a:t>
            </a:r>
            <a:r>
              <a:rPr lang="en-US" sz="2400" b="1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b="1" dirty="0">
                <a:solidFill>
                  <a:srgbClr val="FFFF00"/>
                </a:solidFill>
              </a:rPr>
              <a:t>)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4-  </a:t>
            </a:r>
            <a:r>
              <a:rPr lang="en-US" sz="2400" b="1" dirty="0">
                <a:solidFill>
                  <a:srgbClr val="FFFF00"/>
                </a:solidFill>
              </a:rPr>
              <a:t>.nextUntill(</a:t>
            </a:r>
            <a:r>
              <a:rPr lang="en-US" sz="2400" b="1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b="1" dirty="0">
                <a:solidFill>
                  <a:srgbClr val="FFFF00"/>
                </a:solidFill>
              </a:rPr>
              <a:t>)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b="1" dirty="0">
              <a:solidFill>
                <a:srgbClr val="FFFF00"/>
              </a:solidFill>
            </a:endParaRP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  <p:sp>
        <p:nvSpPr>
          <p:cNvPr id="11" name="Google Shape;141;p14">
            <a:extLst>
              <a:ext uri="{FF2B5EF4-FFF2-40B4-BE49-F238E27FC236}">
                <a16:creationId xmlns:a16="http://schemas.microsoft.com/office/drawing/2014/main" id="{689BF6F8-05FD-436E-9C29-186F17BD2645}"/>
              </a:ext>
            </a:extLst>
          </p:cNvPr>
          <p:cNvSpPr txBox="1">
            <a:spLocks/>
          </p:cNvSpPr>
          <p:nvPr/>
        </p:nvSpPr>
        <p:spPr>
          <a:xfrm>
            <a:off x="4620144" y="1506673"/>
            <a:ext cx="3556416" cy="3609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5-  </a:t>
            </a:r>
            <a:r>
              <a:rPr lang="en-US" sz="2400" b="1" dirty="0">
                <a:solidFill>
                  <a:srgbClr val="FFFF00"/>
                </a:solidFill>
              </a:rPr>
              <a:t>.prev(</a:t>
            </a:r>
            <a:r>
              <a:rPr lang="en-US" sz="2400" b="1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b="1" dirty="0">
                <a:solidFill>
                  <a:srgbClr val="FFFF00"/>
                </a:solidFill>
              </a:rPr>
              <a:t>) 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6-  </a:t>
            </a:r>
            <a:r>
              <a:rPr lang="en-US" sz="2400" b="1" dirty="0">
                <a:solidFill>
                  <a:srgbClr val="FFFF00"/>
                </a:solidFill>
              </a:rPr>
              <a:t>.prevAll(</a:t>
            </a:r>
            <a:r>
              <a:rPr lang="en-US" sz="2400" b="1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b="1" dirty="0">
                <a:solidFill>
                  <a:srgbClr val="FFFF00"/>
                </a:solidFill>
              </a:rPr>
              <a:t>) 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7-  </a:t>
            </a:r>
            <a:r>
              <a:rPr lang="en-US" sz="2400" b="1" dirty="0">
                <a:solidFill>
                  <a:srgbClr val="FFFF00"/>
                </a:solidFill>
              </a:rPr>
              <a:t>.prevUntill(</a:t>
            </a:r>
            <a:r>
              <a:rPr lang="en-US" sz="2400" b="1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b="1" dirty="0">
                <a:solidFill>
                  <a:srgbClr val="FFFF00"/>
                </a:solidFill>
              </a:rPr>
              <a:t>)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b="1" dirty="0">
              <a:solidFill>
                <a:srgbClr val="FFFF00"/>
              </a:solidFill>
            </a:endParaRP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15300197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3"/>
          <p:cNvSpPr txBox="1">
            <a:spLocks noGrp="1"/>
          </p:cNvSpPr>
          <p:nvPr>
            <p:ph type="ctrTitle"/>
          </p:nvPr>
        </p:nvSpPr>
        <p:spPr>
          <a:xfrm>
            <a:off x="3202152" y="976701"/>
            <a:ext cx="5941848" cy="182179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/>
              <a:t>Cypress Tutorial S03: </a:t>
            </a:r>
            <a:br>
              <a:rPr lang="en-US" sz="2400" dirty="0"/>
            </a:br>
            <a:br>
              <a:rPr lang="en-US" sz="3400" dirty="0"/>
            </a:br>
            <a:r>
              <a:rPr lang="en-US" sz="3400" dirty="0"/>
              <a:t>Mouse &amp; Keyboard Actions</a:t>
            </a:r>
            <a:endParaRPr sz="3400" dirty="0"/>
          </a:p>
        </p:txBody>
      </p:sp>
    </p:spTree>
    <p:extLst>
      <p:ext uri="{BB962C8B-B14F-4D97-AF65-F5344CB8AC3E}">
        <p14:creationId xmlns:p14="http://schemas.microsoft.com/office/powerpoint/2010/main" val="208067722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53702" y="568961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/>
                </a:solidFill>
              </a:rPr>
              <a:t>Keyboard Actions: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8571849" y="4527382"/>
            <a:ext cx="548700" cy="393600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16</a:t>
            </a:fld>
            <a:endParaRPr lang="en"/>
          </a:p>
        </p:txBody>
      </p:sp>
      <p:sp>
        <p:nvSpPr>
          <p:cNvPr id="11" name="Google Shape;141;p14">
            <a:extLst>
              <a:ext uri="{FF2B5EF4-FFF2-40B4-BE49-F238E27FC236}">
                <a16:creationId xmlns:a16="http://schemas.microsoft.com/office/drawing/2014/main" id="{0E031760-E77B-4213-A6DF-274D9208E79A}"/>
              </a:ext>
            </a:extLst>
          </p:cNvPr>
          <p:cNvSpPr txBox="1">
            <a:spLocks/>
          </p:cNvSpPr>
          <p:nvPr/>
        </p:nvSpPr>
        <p:spPr>
          <a:xfrm>
            <a:off x="1683442" y="2611289"/>
            <a:ext cx="5081793" cy="21128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800" dirty="0" err="1"/>
              <a:t>cy.</a:t>
            </a:r>
            <a:r>
              <a:rPr lang="en-US" sz="2800" dirty="0" err="1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800" dirty="0"/>
              <a:t>(</a:t>
            </a:r>
            <a:r>
              <a:rPr lang="en-US" sz="28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800" dirty="0"/>
              <a:t>).</a:t>
            </a:r>
            <a:r>
              <a:rPr lang="en-US" sz="2800" dirty="0">
                <a:solidFill>
                  <a:srgbClr val="FFFF00"/>
                </a:solidFill>
              </a:rPr>
              <a:t>type(“</a:t>
            </a:r>
            <a:r>
              <a:rPr lang="en-US" sz="28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TEXT</a:t>
            </a:r>
            <a:r>
              <a:rPr lang="en-US" sz="2800" dirty="0">
                <a:solidFill>
                  <a:srgbClr val="FFFF00"/>
                </a:solidFill>
              </a:rPr>
              <a:t>”)</a:t>
            </a:r>
          </a:p>
        </p:txBody>
      </p:sp>
      <p:sp>
        <p:nvSpPr>
          <p:cNvPr id="14" name="Google Shape;141;p14">
            <a:extLst>
              <a:ext uri="{FF2B5EF4-FFF2-40B4-BE49-F238E27FC236}">
                <a16:creationId xmlns:a16="http://schemas.microsoft.com/office/drawing/2014/main" id="{E4A9282C-A9C1-40B4-82A6-92C2A75FA29E}"/>
              </a:ext>
            </a:extLst>
          </p:cNvPr>
          <p:cNvSpPr txBox="1">
            <a:spLocks/>
          </p:cNvSpPr>
          <p:nvPr/>
        </p:nvSpPr>
        <p:spPr>
          <a:xfrm>
            <a:off x="521151" y="1629753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b="1" dirty="0">
                <a:solidFill>
                  <a:schemeClr val="bg1"/>
                </a:solidFill>
              </a:rPr>
              <a:t>Basic Syntax: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26446266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53702" y="568961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/>
                </a:solidFill>
              </a:rPr>
              <a:t>Keyboard Actions: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8571849" y="4527382"/>
            <a:ext cx="548700" cy="393600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17</a:t>
            </a:fld>
            <a:endParaRPr lang="en"/>
          </a:p>
        </p:txBody>
      </p:sp>
      <p:sp>
        <p:nvSpPr>
          <p:cNvPr id="11" name="Google Shape;141;p14">
            <a:extLst>
              <a:ext uri="{FF2B5EF4-FFF2-40B4-BE49-F238E27FC236}">
                <a16:creationId xmlns:a16="http://schemas.microsoft.com/office/drawing/2014/main" id="{0E031760-E77B-4213-A6DF-274D9208E79A}"/>
              </a:ext>
            </a:extLst>
          </p:cNvPr>
          <p:cNvSpPr txBox="1">
            <a:spLocks/>
          </p:cNvSpPr>
          <p:nvPr/>
        </p:nvSpPr>
        <p:spPr>
          <a:xfrm>
            <a:off x="1229139" y="2521227"/>
            <a:ext cx="7172739" cy="22029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 fontScale="85000" lnSpcReduction="2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800" dirty="0" err="1"/>
              <a:t>cy.</a:t>
            </a:r>
            <a:r>
              <a:rPr lang="en-US" sz="2800" dirty="0" err="1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800" dirty="0"/>
              <a:t>(</a:t>
            </a:r>
            <a:r>
              <a:rPr lang="en-US" sz="28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800" dirty="0"/>
              <a:t>).</a:t>
            </a:r>
            <a:r>
              <a:rPr lang="en-US" sz="2800" dirty="0">
                <a:solidFill>
                  <a:srgbClr val="FFFF00"/>
                </a:solidFill>
              </a:rPr>
              <a:t>type(“</a:t>
            </a:r>
            <a:r>
              <a:rPr lang="en-US" sz="28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TEXT{enter}</a:t>
            </a:r>
            <a:r>
              <a:rPr lang="en-US" sz="2800" dirty="0">
                <a:solidFill>
                  <a:srgbClr val="FFFF00"/>
                </a:solidFill>
              </a:rPr>
              <a:t>”)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800" dirty="0" err="1"/>
              <a:t>cy.</a:t>
            </a:r>
            <a:r>
              <a:rPr lang="en-US" sz="2800" dirty="0" err="1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800" dirty="0"/>
              <a:t>(</a:t>
            </a:r>
            <a:r>
              <a:rPr lang="en-US" sz="28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800" dirty="0"/>
              <a:t>).</a:t>
            </a:r>
            <a:r>
              <a:rPr lang="en-US" sz="2800" dirty="0">
                <a:solidFill>
                  <a:srgbClr val="FFFF00"/>
                </a:solidFill>
              </a:rPr>
              <a:t>type(“</a:t>
            </a:r>
            <a:r>
              <a:rPr lang="en-US" sz="28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{shift}TEXT</a:t>
            </a:r>
            <a:r>
              <a:rPr lang="en-US" sz="2800" dirty="0">
                <a:solidFill>
                  <a:srgbClr val="FFFF00"/>
                </a:solidFill>
              </a:rPr>
              <a:t>”)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800" dirty="0" err="1"/>
              <a:t>cy.</a:t>
            </a:r>
            <a:r>
              <a:rPr lang="en-US" sz="2800" dirty="0" err="1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800" dirty="0"/>
              <a:t>(</a:t>
            </a:r>
            <a:r>
              <a:rPr lang="en-US" sz="28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800" dirty="0"/>
              <a:t>).</a:t>
            </a:r>
            <a:r>
              <a:rPr lang="en-US" sz="2800" dirty="0">
                <a:solidFill>
                  <a:srgbClr val="FFFF00"/>
                </a:solidFill>
              </a:rPr>
              <a:t>type</a:t>
            </a:r>
            <a:r>
              <a:rPr lang="en-US" sz="28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(“{backspace}{home}{del}</a:t>
            </a:r>
            <a:r>
              <a:rPr lang="en-US" sz="2800" dirty="0">
                <a:solidFill>
                  <a:srgbClr val="FFFF00"/>
                </a:solidFill>
              </a:rPr>
              <a:t>”)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800" dirty="0" err="1"/>
              <a:t>cy.</a:t>
            </a:r>
            <a:r>
              <a:rPr lang="en-US" sz="2800" dirty="0" err="1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800" dirty="0"/>
              <a:t>(</a:t>
            </a:r>
            <a:r>
              <a:rPr lang="en-US" sz="28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800" dirty="0"/>
              <a:t>).</a:t>
            </a:r>
            <a:r>
              <a:rPr lang="en-US" sz="2800" dirty="0" err="1">
                <a:solidFill>
                  <a:srgbClr val="FFFF00"/>
                </a:solidFill>
              </a:rPr>
              <a:t>realPress</a:t>
            </a:r>
            <a:r>
              <a:rPr lang="en-US" sz="28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(“[‘Control’, ‘A’, ‘Del’]</a:t>
            </a:r>
            <a:r>
              <a:rPr lang="en-US" sz="2800" dirty="0">
                <a:solidFill>
                  <a:srgbClr val="FFFF00"/>
                </a:solidFill>
              </a:rPr>
              <a:t>”)</a:t>
            </a:r>
          </a:p>
          <a:p>
            <a:pPr marL="0" indent="0">
              <a:spcAft>
                <a:spcPts val="1200"/>
              </a:spcAft>
              <a:buNone/>
            </a:pPr>
            <a:endParaRPr lang="en-US" sz="2800" dirty="0">
              <a:solidFill>
                <a:srgbClr val="FFFF00"/>
              </a:solidFill>
            </a:endParaRPr>
          </a:p>
          <a:p>
            <a:pPr marL="0" indent="0">
              <a:spcAft>
                <a:spcPts val="1200"/>
              </a:spcAft>
              <a:buNone/>
            </a:pPr>
            <a:endParaRPr lang="en-US" sz="2800" dirty="0">
              <a:solidFill>
                <a:schemeClr val="bg1">
                  <a:lumMod val="65000"/>
                </a:schemeClr>
              </a:solidFill>
            </a:endParaRP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800" dirty="0">
              <a:solidFill>
                <a:srgbClr val="FFFF00"/>
              </a:solidFill>
            </a:endParaRPr>
          </a:p>
        </p:txBody>
      </p:sp>
      <p:sp>
        <p:nvSpPr>
          <p:cNvPr id="14" name="Google Shape;141;p14">
            <a:extLst>
              <a:ext uri="{FF2B5EF4-FFF2-40B4-BE49-F238E27FC236}">
                <a16:creationId xmlns:a16="http://schemas.microsoft.com/office/drawing/2014/main" id="{E4A9282C-A9C1-40B4-82A6-92C2A75FA29E}"/>
              </a:ext>
            </a:extLst>
          </p:cNvPr>
          <p:cNvSpPr txBox="1">
            <a:spLocks/>
          </p:cNvSpPr>
          <p:nvPr/>
        </p:nvSpPr>
        <p:spPr>
          <a:xfrm>
            <a:off x="521151" y="1629753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b="1" dirty="0">
                <a:solidFill>
                  <a:schemeClr val="bg1"/>
                </a:solidFill>
              </a:rPr>
              <a:t>Sequences: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59986587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53702" y="568961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/>
                </a:solidFill>
              </a:rPr>
              <a:t>Keyboard Actions: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8571849" y="4527382"/>
            <a:ext cx="548700" cy="393600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18</a:t>
            </a:fld>
            <a:endParaRPr lang="en"/>
          </a:p>
        </p:txBody>
      </p:sp>
      <p:sp>
        <p:nvSpPr>
          <p:cNvPr id="11" name="Google Shape;141;p14">
            <a:extLst>
              <a:ext uri="{FF2B5EF4-FFF2-40B4-BE49-F238E27FC236}">
                <a16:creationId xmlns:a16="http://schemas.microsoft.com/office/drawing/2014/main" id="{0E031760-E77B-4213-A6DF-274D9208E79A}"/>
              </a:ext>
            </a:extLst>
          </p:cNvPr>
          <p:cNvSpPr txBox="1">
            <a:spLocks/>
          </p:cNvSpPr>
          <p:nvPr/>
        </p:nvSpPr>
        <p:spPr>
          <a:xfrm>
            <a:off x="1229139" y="2521227"/>
            <a:ext cx="7172739" cy="22029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 fontScale="85000" lnSpcReduction="2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800" dirty="0" err="1"/>
              <a:t>cy.</a:t>
            </a:r>
            <a:r>
              <a:rPr lang="en-US" sz="2800" dirty="0" err="1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800" dirty="0"/>
              <a:t>(</a:t>
            </a:r>
            <a:r>
              <a:rPr lang="en-US" sz="28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800" dirty="0"/>
              <a:t>).</a:t>
            </a:r>
            <a:r>
              <a:rPr lang="en-US" sz="2800" dirty="0">
                <a:solidFill>
                  <a:srgbClr val="FFFF00"/>
                </a:solidFill>
              </a:rPr>
              <a:t>clear()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800" dirty="0" err="1"/>
              <a:t>cy.</a:t>
            </a:r>
            <a:r>
              <a:rPr lang="en-US" sz="2800" dirty="0" err="1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800" dirty="0"/>
              <a:t>(</a:t>
            </a:r>
            <a:r>
              <a:rPr lang="en-US" sz="28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800" dirty="0"/>
              <a:t>).</a:t>
            </a:r>
            <a:r>
              <a:rPr lang="en-US" sz="2800" dirty="0">
                <a:solidFill>
                  <a:srgbClr val="FFFF00"/>
                </a:solidFill>
              </a:rPr>
              <a:t>type(“</a:t>
            </a:r>
            <a:r>
              <a:rPr lang="en-US" sz="28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{</a:t>
            </a:r>
            <a:r>
              <a:rPr lang="en-US" sz="2800" dirty="0" err="1">
                <a:solidFill>
                  <a:schemeClr val="accent1">
                    <a:lumMod val="40000"/>
                    <a:lumOff val="60000"/>
                  </a:schemeClr>
                </a:solidFill>
              </a:rPr>
              <a:t>selectall</a:t>
            </a:r>
            <a:r>
              <a:rPr lang="en-US" sz="28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}{del}</a:t>
            </a:r>
            <a:r>
              <a:rPr lang="en-US" sz="2800" dirty="0">
                <a:solidFill>
                  <a:srgbClr val="FFFF00"/>
                </a:solidFill>
              </a:rPr>
              <a:t>”)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800" dirty="0" err="1"/>
              <a:t>cy.</a:t>
            </a:r>
            <a:r>
              <a:rPr lang="en-US" sz="2800" dirty="0" err="1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800" dirty="0"/>
              <a:t>(</a:t>
            </a:r>
            <a:r>
              <a:rPr lang="en-US" sz="28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800" dirty="0"/>
              <a:t>).</a:t>
            </a:r>
            <a:r>
              <a:rPr lang="en-US" sz="2800" dirty="0">
                <a:solidFill>
                  <a:srgbClr val="FFFF00"/>
                </a:solidFill>
              </a:rPr>
              <a:t>type(“</a:t>
            </a:r>
            <a:r>
              <a:rPr lang="en-US" sz="28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{</a:t>
            </a:r>
            <a:r>
              <a:rPr lang="en-US" sz="2800" dirty="0" err="1">
                <a:solidFill>
                  <a:schemeClr val="accent1">
                    <a:lumMod val="40000"/>
                    <a:lumOff val="60000"/>
                  </a:schemeClr>
                </a:solidFill>
              </a:rPr>
              <a:t>selectall</a:t>
            </a:r>
            <a:r>
              <a:rPr lang="en-US" sz="28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}{backspace}</a:t>
            </a:r>
            <a:r>
              <a:rPr lang="en-US" sz="2800" dirty="0">
                <a:solidFill>
                  <a:srgbClr val="FFFF00"/>
                </a:solidFill>
              </a:rPr>
              <a:t>”)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800" dirty="0" err="1"/>
              <a:t>cy.</a:t>
            </a:r>
            <a:r>
              <a:rPr lang="en-US" sz="2800" dirty="0" err="1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800" dirty="0"/>
              <a:t>(</a:t>
            </a:r>
            <a:r>
              <a:rPr lang="en-US" sz="28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800" dirty="0"/>
              <a:t>).</a:t>
            </a:r>
            <a:r>
              <a:rPr lang="en-US" sz="2800" dirty="0" err="1">
                <a:solidFill>
                  <a:srgbClr val="FFFF00"/>
                </a:solidFill>
              </a:rPr>
              <a:t>realPress</a:t>
            </a:r>
            <a:r>
              <a:rPr lang="en-US" sz="2800" dirty="0">
                <a:solidFill>
                  <a:srgbClr val="FFFF00"/>
                </a:solidFill>
              </a:rPr>
              <a:t>(“</a:t>
            </a:r>
            <a:r>
              <a:rPr lang="en-US" sz="28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[‘Control’, ‘A’, ‘Del’]</a:t>
            </a:r>
            <a:r>
              <a:rPr lang="en-US" sz="2800" dirty="0">
                <a:solidFill>
                  <a:srgbClr val="FFFF00"/>
                </a:solidFill>
              </a:rPr>
              <a:t>”)</a:t>
            </a:r>
          </a:p>
          <a:p>
            <a:pPr marL="0" indent="0">
              <a:spcAft>
                <a:spcPts val="1200"/>
              </a:spcAft>
              <a:buNone/>
            </a:pPr>
            <a:endParaRPr lang="en-US" sz="2800" dirty="0">
              <a:solidFill>
                <a:srgbClr val="FFFF00"/>
              </a:solidFill>
            </a:endParaRPr>
          </a:p>
          <a:p>
            <a:pPr marL="0" indent="0">
              <a:spcAft>
                <a:spcPts val="1200"/>
              </a:spcAft>
              <a:buNone/>
            </a:pPr>
            <a:endParaRPr lang="en-US" sz="2800" dirty="0">
              <a:solidFill>
                <a:schemeClr val="bg1">
                  <a:lumMod val="65000"/>
                </a:schemeClr>
              </a:solidFill>
            </a:endParaRP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800" dirty="0">
              <a:solidFill>
                <a:srgbClr val="FFFF00"/>
              </a:solidFill>
            </a:endParaRPr>
          </a:p>
        </p:txBody>
      </p:sp>
      <p:sp>
        <p:nvSpPr>
          <p:cNvPr id="14" name="Google Shape;141;p14">
            <a:extLst>
              <a:ext uri="{FF2B5EF4-FFF2-40B4-BE49-F238E27FC236}">
                <a16:creationId xmlns:a16="http://schemas.microsoft.com/office/drawing/2014/main" id="{E4A9282C-A9C1-40B4-82A6-92C2A75FA29E}"/>
              </a:ext>
            </a:extLst>
          </p:cNvPr>
          <p:cNvSpPr txBox="1">
            <a:spLocks/>
          </p:cNvSpPr>
          <p:nvPr/>
        </p:nvSpPr>
        <p:spPr>
          <a:xfrm>
            <a:off x="521151" y="1629753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b="1" dirty="0">
                <a:solidFill>
                  <a:schemeClr val="bg1"/>
                </a:solidFill>
              </a:rPr>
              <a:t>Clear Input: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99499771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53702" y="568961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/>
                </a:solidFill>
              </a:rPr>
              <a:t>Keyboard Actions: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8571849" y="4527382"/>
            <a:ext cx="548700" cy="393600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19</a:t>
            </a:fld>
            <a:endParaRPr lang="en"/>
          </a:p>
        </p:txBody>
      </p:sp>
      <p:sp>
        <p:nvSpPr>
          <p:cNvPr id="11" name="Google Shape;141;p14">
            <a:extLst>
              <a:ext uri="{FF2B5EF4-FFF2-40B4-BE49-F238E27FC236}">
                <a16:creationId xmlns:a16="http://schemas.microsoft.com/office/drawing/2014/main" id="{0E031760-E77B-4213-A6DF-274D9208E79A}"/>
              </a:ext>
            </a:extLst>
          </p:cNvPr>
          <p:cNvSpPr txBox="1">
            <a:spLocks/>
          </p:cNvSpPr>
          <p:nvPr/>
        </p:nvSpPr>
        <p:spPr>
          <a:xfrm>
            <a:off x="1143207" y="2192407"/>
            <a:ext cx="7172739" cy="7586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 fontScale="92500" lnSpcReduction="1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800" dirty="0" err="1"/>
              <a:t>cy.</a:t>
            </a:r>
            <a:r>
              <a:rPr lang="en-US" sz="2800" dirty="0" err="1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800" dirty="0"/>
              <a:t>(</a:t>
            </a:r>
            <a:r>
              <a:rPr lang="en-US" sz="28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800" dirty="0"/>
              <a:t>).</a:t>
            </a:r>
            <a:r>
              <a:rPr lang="en-US" sz="2800" dirty="0">
                <a:solidFill>
                  <a:srgbClr val="FFFF00"/>
                </a:solidFill>
              </a:rPr>
              <a:t>type(“TEXT”, </a:t>
            </a:r>
            <a:r>
              <a:rPr lang="en-US" sz="28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{delay: 100}</a:t>
            </a:r>
            <a:r>
              <a:rPr lang="en-US" sz="2800" dirty="0">
                <a:solidFill>
                  <a:srgbClr val="FFFF00"/>
                </a:solidFill>
              </a:rPr>
              <a:t>)</a:t>
            </a:r>
          </a:p>
          <a:p>
            <a:pPr marL="0" indent="0">
              <a:spcAft>
                <a:spcPts val="1200"/>
              </a:spcAft>
              <a:buNone/>
            </a:pPr>
            <a:endParaRPr lang="en-US" sz="2800" dirty="0">
              <a:solidFill>
                <a:schemeClr val="bg1">
                  <a:lumMod val="65000"/>
                </a:schemeClr>
              </a:solidFill>
            </a:endParaRP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800" dirty="0">
              <a:solidFill>
                <a:srgbClr val="FFFF00"/>
              </a:solidFill>
            </a:endParaRPr>
          </a:p>
        </p:txBody>
      </p:sp>
      <p:sp>
        <p:nvSpPr>
          <p:cNvPr id="14" name="Google Shape;141;p14">
            <a:extLst>
              <a:ext uri="{FF2B5EF4-FFF2-40B4-BE49-F238E27FC236}">
                <a16:creationId xmlns:a16="http://schemas.microsoft.com/office/drawing/2014/main" id="{E4A9282C-A9C1-40B4-82A6-92C2A75FA29E}"/>
              </a:ext>
            </a:extLst>
          </p:cNvPr>
          <p:cNvSpPr txBox="1">
            <a:spLocks/>
          </p:cNvSpPr>
          <p:nvPr/>
        </p:nvSpPr>
        <p:spPr>
          <a:xfrm>
            <a:off x="504586" y="1466600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b="1" dirty="0">
                <a:solidFill>
                  <a:schemeClr val="bg1"/>
                </a:solidFill>
              </a:rPr>
              <a:t>Delay: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  <p:sp>
        <p:nvSpPr>
          <p:cNvPr id="6" name="Google Shape;141;p14">
            <a:extLst>
              <a:ext uri="{FF2B5EF4-FFF2-40B4-BE49-F238E27FC236}">
                <a16:creationId xmlns:a16="http://schemas.microsoft.com/office/drawing/2014/main" id="{69969C4A-E786-4839-951E-CA1D6B802624}"/>
              </a:ext>
            </a:extLst>
          </p:cNvPr>
          <p:cNvSpPr txBox="1">
            <a:spLocks/>
          </p:cNvSpPr>
          <p:nvPr/>
        </p:nvSpPr>
        <p:spPr>
          <a:xfrm>
            <a:off x="1110078" y="3840082"/>
            <a:ext cx="7172739" cy="7586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 fontScale="92500" lnSpcReduction="1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800" dirty="0" err="1"/>
              <a:t>cy.</a:t>
            </a:r>
            <a:r>
              <a:rPr lang="en-US" sz="2800" dirty="0" err="1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800" dirty="0"/>
              <a:t>(</a:t>
            </a:r>
            <a:r>
              <a:rPr lang="en-US" sz="28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800" dirty="0"/>
              <a:t>).</a:t>
            </a:r>
            <a:r>
              <a:rPr lang="en-US" sz="2800" dirty="0">
                <a:solidFill>
                  <a:srgbClr val="FFFF00"/>
                </a:solidFill>
              </a:rPr>
              <a:t>type(“TEXT”, </a:t>
            </a:r>
            <a:r>
              <a:rPr lang="en-US" sz="28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{repeat(4)}</a:t>
            </a:r>
            <a:r>
              <a:rPr lang="en-US" sz="2800" dirty="0">
                <a:solidFill>
                  <a:srgbClr val="FFFF00"/>
                </a:solidFill>
              </a:rPr>
              <a:t>)</a:t>
            </a:r>
          </a:p>
          <a:p>
            <a:pPr marL="0" indent="0">
              <a:spcAft>
                <a:spcPts val="1200"/>
              </a:spcAft>
              <a:buNone/>
            </a:pPr>
            <a:endParaRPr lang="en-US" sz="2800" dirty="0">
              <a:solidFill>
                <a:schemeClr val="bg1">
                  <a:lumMod val="65000"/>
                </a:schemeClr>
              </a:solidFill>
            </a:endParaRP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800" dirty="0">
              <a:solidFill>
                <a:srgbClr val="FFFF00"/>
              </a:solidFill>
            </a:endParaRPr>
          </a:p>
        </p:txBody>
      </p:sp>
      <p:sp>
        <p:nvSpPr>
          <p:cNvPr id="7" name="Google Shape;141;p14">
            <a:extLst>
              <a:ext uri="{FF2B5EF4-FFF2-40B4-BE49-F238E27FC236}">
                <a16:creationId xmlns:a16="http://schemas.microsoft.com/office/drawing/2014/main" id="{31912197-B2F9-4C91-BAD5-CE874077D08B}"/>
              </a:ext>
            </a:extLst>
          </p:cNvPr>
          <p:cNvSpPr txBox="1">
            <a:spLocks/>
          </p:cNvSpPr>
          <p:nvPr/>
        </p:nvSpPr>
        <p:spPr>
          <a:xfrm>
            <a:off x="504586" y="3124946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b="1" dirty="0">
                <a:solidFill>
                  <a:schemeClr val="bg1"/>
                </a:solidFill>
              </a:rPr>
              <a:t>Repeat: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59661159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00694" y="386743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/>
              <a:t>What is Cypress?</a:t>
            </a:r>
            <a:endParaRPr sz="3600" dirty="0"/>
          </a:p>
        </p:txBody>
      </p:sp>
      <p:sp>
        <p:nvSpPr>
          <p:cNvPr id="141" name="Google Shape;141;p14"/>
          <p:cNvSpPr txBox="1">
            <a:spLocks noGrp="1"/>
          </p:cNvSpPr>
          <p:nvPr>
            <p:ph type="body" idx="1"/>
          </p:nvPr>
        </p:nvSpPr>
        <p:spPr>
          <a:xfrm>
            <a:off x="956441" y="1756736"/>
            <a:ext cx="7327407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-US" sz="2800" dirty="0"/>
              <a:t>Cypress is a testing framework based on JavaScript that can test anything runs on a web browser. </a:t>
            </a:r>
            <a:br>
              <a:rPr lang="en-US" sz="2800" dirty="0"/>
            </a:br>
            <a:r>
              <a:rPr lang="en-US" sz="2800" dirty="0"/>
              <a:t>We can use JavaScript or TypeScript in Cypress.  </a:t>
            </a:r>
            <a:endParaRPr sz="2800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</a:t>
            </a:fld>
            <a:endParaRPr lang="en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00694" y="386743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/>
                </a:solidFill>
              </a:rPr>
              <a:t>Mouse Actions: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20</a:t>
            </a:fld>
            <a:endParaRPr lang="en"/>
          </a:p>
        </p:txBody>
      </p:sp>
      <p:sp>
        <p:nvSpPr>
          <p:cNvPr id="8" name="Google Shape;141;p14">
            <a:extLst>
              <a:ext uri="{FF2B5EF4-FFF2-40B4-BE49-F238E27FC236}">
                <a16:creationId xmlns:a16="http://schemas.microsoft.com/office/drawing/2014/main" id="{06404D6D-4D87-4780-92E6-5209374E476B}"/>
              </a:ext>
            </a:extLst>
          </p:cNvPr>
          <p:cNvSpPr txBox="1">
            <a:spLocks/>
          </p:cNvSpPr>
          <p:nvPr/>
        </p:nvSpPr>
        <p:spPr>
          <a:xfrm>
            <a:off x="813103" y="3413221"/>
            <a:ext cx="8503953" cy="14889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>
              <a:solidFill>
                <a:srgbClr val="FFFF00"/>
              </a:solidFill>
            </a:endParaRPr>
          </a:p>
        </p:txBody>
      </p:sp>
      <p:sp>
        <p:nvSpPr>
          <p:cNvPr id="10" name="Google Shape;141;p14">
            <a:extLst>
              <a:ext uri="{FF2B5EF4-FFF2-40B4-BE49-F238E27FC236}">
                <a16:creationId xmlns:a16="http://schemas.microsoft.com/office/drawing/2014/main" id="{6478443B-A5A4-4741-B6EF-0E713CE94B06}"/>
              </a:ext>
            </a:extLst>
          </p:cNvPr>
          <p:cNvSpPr txBox="1">
            <a:spLocks/>
          </p:cNvSpPr>
          <p:nvPr/>
        </p:nvSpPr>
        <p:spPr>
          <a:xfrm>
            <a:off x="338138" y="1506673"/>
            <a:ext cx="3703775" cy="3609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1-  </a:t>
            </a:r>
            <a:r>
              <a:rPr lang="en-US" sz="2400" b="1" dirty="0">
                <a:solidFill>
                  <a:srgbClr val="FFFF00"/>
                </a:solidFill>
              </a:rPr>
              <a:t>Click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2-  </a:t>
            </a:r>
            <a:r>
              <a:rPr lang="en-US" sz="2400" b="1" dirty="0">
                <a:solidFill>
                  <a:srgbClr val="FFFF00"/>
                </a:solidFill>
              </a:rPr>
              <a:t>Double Click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3-  </a:t>
            </a:r>
            <a:r>
              <a:rPr lang="en-US" sz="2400" b="1" dirty="0">
                <a:solidFill>
                  <a:srgbClr val="FFFF00"/>
                </a:solidFill>
              </a:rPr>
              <a:t>Right Click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4-  </a:t>
            </a:r>
            <a:r>
              <a:rPr lang="en-US" sz="2400" b="1" dirty="0">
                <a:solidFill>
                  <a:srgbClr val="FFFF00"/>
                </a:solidFill>
              </a:rPr>
              <a:t>Hover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b="1" dirty="0">
              <a:solidFill>
                <a:srgbClr val="FFFF00"/>
              </a:solidFill>
            </a:endParaRP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  <p:sp>
        <p:nvSpPr>
          <p:cNvPr id="11" name="Google Shape;141;p14">
            <a:extLst>
              <a:ext uri="{FF2B5EF4-FFF2-40B4-BE49-F238E27FC236}">
                <a16:creationId xmlns:a16="http://schemas.microsoft.com/office/drawing/2014/main" id="{689BF6F8-05FD-436E-9C29-186F17BD2645}"/>
              </a:ext>
            </a:extLst>
          </p:cNvPr>
          <p:cNvSpPr txBox="1">
            <a:spLocks/>
          </p:cNvSpPr>
          <p:nvPr/>
        </p:nvSpPr>
        <p:spPr>
          <a:xfrm>
            <a:off x="3656048" y="1533723"/>
            <a:ext cx="4520512" cy="3609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5-  </a:t>
            </a:r>
            <a:r>
              <a:rPr lang="en-US" sz="2400" b="1" dirty="0">
                <a:solidFill>
                  <a:srgbClr val="FFFF00"/>
                </a:solidFill>
              </a:rPr>
              <a:t>Long Press (Click and Hold)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6-  </a:t>
            </a:r>
            <a:r>
              <a:rPr lang="en-US" sz="2400" b="1" dirty="0">
                <a:solidFill>
                  <a:srgbClr val="FFFF00"/>
                </a:solidFill>
              </a:rPr>
              <a:t>Drag &amp; Drop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7-  </a:t>
            </a:r>
            <a:r>
              <a:rPr lang="en-US" sz="2400" b="1" dirty="0">
                <a:solidFill>
                  <a:srgbClr val="FFFF00"/>
                </a:solidFill>
              </a:rPr>
              <a:t>Drag &amp; Drop by offset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8-  </a:t>
            </a:r>
            <a:r>
              <a:rPr lang="en-US" sz="2400" b="1" dirty="0">
                <a:solidFill>
                  <a:srgbClr val="FFFF00"/>
                </a:solidFill>
              </a:rPr>
              <a:t>Scroll</a:t>
            </a:r>
          </a:p>
          <a:p>
            <a:pPr marL="0" indent="0">
              <a:spcAft>
                <a:spcPts val="1200"/>
              </a:spcAft>
              <a:buNone/>
            </a:pPr>
            <a:endParaRPr lang="en-US" sz="2400" b="1" dirty="0">
              <a:solidFill>
                <a:srgbClr val="FFFF00"/>
              </a:solidFill>
            </a:endParaRP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b="1" dirty="0">
              <a:solidFill>
                <a:srgbClr val="FFFF00"/>
              </a:solidFill>
            </a:endParaRP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28412216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3"/>
          <p:cNvSpPr txBox="1">
            <a:spLocks noGrp="1"/>
          </p:cNvSpPr>
          <p:nvPr>
            <p:ph type="ctrTitle"/>
          </p:nvPr>
        </p:nvSpPr>
        <p:spPr>
          <a:xfrm>
            <a:off x="3202152" y="976701"/>
            <a:ext cx="5941848" cy="182179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/>
              <a:t>Cypress Tutorial S04: </a:t>
            </a:r>
            <a:br>
              <a:rPr lang="en-US" sz="2400" dirty="0"/>
            </a:br>
            <a:br>
              <a:rPr lang="en-US" sz="3400" dirty="0"/>
            </a:br>
            <a:r>
              <a:rPr lang="en-US" sz="3400" dirty="0"/>
              <a:t>Asynchronous | .then()</a:t>
            </a:r>
            <a:endParaRPr sz="3400" dirty="0"/>
          </a:p>
        </p:txBody>
      </p:sp>
    </p:spTree>
    <p:extLst>
      <p:ext uri="{BB962C8B-B14F-4D97-AF65-F5344CB8AC3E}">
        <p14:creationId xmlns:p14="http://schemas.microsoft.com/office/powerpoint/2010/main" val="42101801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22</a:t>
            </a:fld>
            <a:endParaRPr lang="en"/>
          </a:p>
        </p:txBody>
      </p:sp>
      <p:sp>
        <p:nvSpPr>
          <p:cNvPr id="15" name="Google Shape;140;p14">
            <a:extLst>
              <a:ext uri="{FF2B5EF4-FFF2-40B4-BE49-F238E27FC236}">
                <a16:creationId xmlns:a16="http://schemas.microsoft.com/office/drawing/2014/main" id="{5F74D512-3858-4866-9371-E4FAB00DE2E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809686" y="2022291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400" dirty="0">
                <a:solidFill>
                  <a:schemeClr val="bg1"/>
                </a:solidFill>
              </a:rPr>
              <a:t>What is Promise?</a:t>
            </a:r>
          </a:p>
        </p:txBody>
      </p:sp>
    </p:spTree>
    <p:extLst>
      <p:ext uri="{BB962C8B-B14F-4D97-AF65-F5344CB8AC3E}">
        <p14:creationId xmlns:p14="http://schemas.microsoft.com/office/powerpoint/2010/main" val="423798459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23</a:t>
            </a:fld>
            <a:endParaRPr lang="en"/>
          </a:p>
        </p:txBody>
      </p:sp>
      <p:sp>
        <p:nvSpPr>
          <p:cNvPr id="8" name="Google Shape;141;p14">
            <a:extLst>
              <a:ext uri="{FF2B5EF4-FFF2-40B4-BE49-F238E27FC236}">
                <a16:creationId xmlns:a16="http://schemas.microsoft.com/office/drawing/2014/main" id="{06404D6D-4D87-4780-92E6-5209374E476B}"/>
              </a:ext>
            </a:extLst>
          </p:cNvPr>
          <p:cNvSpPr txBox="1">
            <a:spLocks/>
          </p:cNvSpPr>
          <p:nvPr/>
        </p:nvSpPr>
        <p:spPr>
          <a:xfrm>
            <a:off x="813103" y="3413221"/>
            <a:ext cx="8503953" cy="14889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>
              <a:solidFill>
                <a:srgbClr val="FFFF00"/>
              </a:solidFill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1F183034-AE32-4B23-9865-3D4F6B75968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26657" y="1464364"/>
            <a:ext cx="4839571" cy="311206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3CA63795-7A1F-4607-AD36-87C2266ED2A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0781" y="1464364"/>
            <a:ext cx="4019143" cy="3014357"/>
          </a:xfrm>
          <a:prstGeom prst="rect">
            <a:avLst/>
          </a:prstGeom>
        </p:spPr>
      </p:pic>
      <p:sp>
        <p:nvSpPr>
          <p:cNvPr id="15" name="Google Shape;140;p14">
            <a:extLst>
              <a:ext uri="{FF2B5EF4-FFF2-40B4-BE49-F238E27FC236}">
                <a16:creationId xmlns:a16="http://schemas.microsoft.com/office/drawing/2014/main" id="{5F74D512-3858-4866-9371-E4FAB00DE2E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94068" y="369084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/>
                </a:solidFill>
              </a:rPr>
              <a:t>Sync and Async</a:t>
            </a:r>
          </a:p>
        </p:txBody>
      </p:sp>
      <p:sp>
        <p:nvSpPr>
          <p:cNvPr id="16" name="Google Shape;141;p14">
            <a:extLst>
              <a:ext uri="{FF2B5EF4-FFF2-40B4-BE49-F238E27FC236}">
                <a16:creationId xmlns:a16="http://schemas.microsoft.com/office/drawing/2014/main" id="{07541F1A-7BA8-4184-B5E3-2571F1E4BDFE}"/>
              </a:ext>
            </a:extLst>
          </p:cNvPr>
          <p:cNvSpPr txBox="1">
            <a:spLocks/>
          </p:cNvSpPr>
          <p:nvPr/>
        </p:nvSpPr>
        <p:spPr>
          <a:xfrm>
            <a:off x="1756968" y="4506513"/>
            <a:ext cx="97629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b="1" dirty="0">
                <a:solidFill>
                  <a:schemeClr val="bg1"/>
                </a:solidFill>
              </a:rPr>
              <a:t>Sync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  <p:sp>
        <p:nvSpPr>
          <p:cNvPr id="17" name="Google Shape;141;p14">
            <a:extLst>
              <a:ext uri="{FF2B5EF4-FFF2-40B4-BE49-F238E27FC236}">
                <a16:creationId xmlns:a16="http://schemas.microsoft.com/office/drawing/2014/main" id="{5D1CB14B-A143-44C1-99C8-321C5B785E1E}"/>
              </a:ext>
            </a:extLst>
          </p:cNvPr>
          <p:cNvSpPr txBox="1">
            <a:spLocks/>
          </p:cNvSpPr>
          <p:nvPr/>
        </p:nvSpPr>
        <p:spPr>
          <a:xfrm>
            <a:off x="6206385" y="4506513"/>
            <a:ext cx="97629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 fontScale="925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b="1" dirty="0">
                <a:solidFill>
                  <a:schemeClr val="bg1"/>
                </a:solidFill>
              </a:rPr>
              <a:t>Async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426450897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24</a:t>
            </a:fld>
            <a:endParaRPr lang="en"/>
          </a:p>
        </p:txBody>
      </p:sp>
      <p:sp>
        <p:nvSpPr>
          <p:cNvPr id="15" name="Google Shape;140;p14">
            <a:extLst>
              <a:ext uri="{FF2B5EF4-FFF2-40B4-BE49-F238E27FC236}">
                <a16:creationId xmlns:a16="http://schemas.microsoft.com/office/drawing/2014/main" id="{5F74D512-3858-4866-9371-E4FAB00DE2E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94068" y="369084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/>
                </a:solidFill>
              </a:rPr>
              <a:t>Sync and Async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25C6888-C80D-4EC2-8F80-ADA4A882B1A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4068" y="1458244"/>
            <a:ext cx="6347169" cy="33161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716265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53702" y="568961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/>
                </a:solidFill>
              </a:rPr>
              <a:t>.then()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8571849" y="4527382"/>
            <a:ext cx="548700" cy="393600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25</a:t>
            </a:fld>
            <a:endParaRPr lang="en"/>
          </a:p>
        </p:txBody>
      </p:sp>
      <p:sp>
        <p:nvSpPr>
          <p:cNvPr id="11" name="Google Shape;141;p14">
            <a:extLst>
              <a:ext uri="{FF2B5EF4-FFF2-40B4-BE49-F238E27FC236}">
                <a16:creationId xmlns:a16="http://schemas.microsoft.com/office/drawing/2014/main" id="{0E031760-E77B-4213-A6DF-274D9208E79A}"/>
              </a:ext>
            </a:extLst>
          </p:cNvPr>
          <p:cNvSpPr txBox="1">
            <a:spLocks/>
          </p:cNvSpPr>
          <p:nvPr/>
        </p:nvSpPr>
        <p:spPr>
          <a:xfrm>
            <a:off x="1103659" y="2555796"/>
            <a:ext cx="7586453" cy="21128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800" dirty="0"/>
              <a:t>cy.</a:t>
            </a:r>
            <a:r>
              <a:rPr lang="en-US" sz="2800" dirty="0">
                <a:solidFill>
                  <a:schemeClr val="bg1"/>
                </a:solidFill>
              </a:rPr>
              <a:t>get</a:t>
            </a:r>
            <a:r>
              <a:rPr lang="en-US" sz="2800" dirty="0"/>
              <a:t>(selector).</a:t>
            </a:r>
            <a:r>
              <a:rPr lang="en-US" sz="2800" dirty="0">
                <a:solidFill>
                  <a:srgbClr val="FFFF00"/>
                </a:solidFill>
              </a:rPr>
              <a:t>then( </a:t>
            </a:r>
            <a:r>
              <a:rPr lang="en-US" sz="2800" dirty="0">
                <a:solidFill>
                  <a:srgbClr val="00B0F0"/>
                </a:solidFill>
              </a:rPr>
              <a:t>(</a:t>
            </a:r>
            <a:r>
              <a:rPr lang="en-US" sz="2800" dirty="0">
                <a:solidFill>
                  <a:srgbClr val="00B050"/>
                </a:solidFill>
              </a:rPr>
              <a:t>VAR</a:t>
            </a:r>
            <a:r>
              <a:rPr lang="en-US" sz="2800" dirty="0">
                <a:solidFill>
                  <a:srgbClr val="00B0F0"/>
                </a:solidFill>
              </a:rPr>
              <a:t>) =&gt; { </a:t>
            </a:r>
            <a:r>
              <a:rPr lang="en-US" sz="2800" dirty="0">
                <a:solidFill>
                  <a:schemeClr val="bg1"/>
                </a:solidFill>
              </a:rPr>
              <a:t>code block </a:t>
            </a:r>
            <a:r>
              <a:rPr lang="en-US" sz="2800" dirty="0">
                <a:solidFill>
                  <a:srgbClr val="00B0F0"/>
                </a:solidFill>
              </a:rPr>
              <a:t>} </a:t>
            </a:r>
            <a:r>
              <a:rPr lang="en-US" sz="2800" dirty="0">
                <a:solidFill>
                  <a:srgbClr val="FFFF00"/>
                </a:solidFill>
              </a:rPr>
              <a:t>)</a:t>
            </a:r>
          </a:p>
        </p:txBody>
      </p:sp>
      <p:sp>
        <p:nvSpPr>
          <p:cNvPr id="14" name="Google Shape;141;p14">
            <a:extLst>
              <a:ext uri="{FF2B5EF4-FFF2-40B4-BE49-F238E27FC236}">
                <a16:creationId xmlns:a16="http://schemas.microsoft.com/office/drawing/2014/main" id="{E4A9282C-A9C1-40B4-82A6-92C2A75FA29E}"/>
              </a:ext>
            </a:extLst>
          </p:cNvPr>
          <p:cNvSpPr txBox="1">
            <a:spLocks/>
          </p:cNvSpPr>
          <p:nvPr/>
        </p:nvSpPr>
        <p:spPr>
          <a:xfrm>
            <a:off x="501273" y="1625819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b="1" dirty="0">
                <a:solidFill>
                  <a:schemeClr val="bg1"/>
                </a:solidFill>
              </a:rPr>
              <a:t>Syntax: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  <p:sp>
        <p:nvSpPr>
          <p:cNvPr id="6" name="Google Shape;141;p14">
            <a:extLst>
              <a:ext uri="{FF2B5EF4-FFF2-40B4-BE49-F238E27FC236}">
                <a16:creationId xmlns:a16="http://schemas.microsoft.com/office/drawing/2014/main" id="{9A6B53DA-4E0E-4EFF-825A-E125FCFE8C37}"/>
              </a:ext>
            </a:extLst>
          </p:cNvPr>
          <p:cNvSpPr txBox="1">
            <a:spLocks/>
          </p:cNvSpPr>
          <p:nvPr/>
        </p:nvSpPr>
        <p:spPr>
          <a:xfrm>
            <a:off x="1103660" y="3256362"/>
            <a:ext cx="7530131" cy="21128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800" dirty="0"/>
              <a:t>cy.</a:t>
            </a:r>
            <a:r>
              <a:rPr lang="en-US" sz="2800" dirty="0">
                <a:solidFill>
                  <a:schemeClr val="bg1"/>
                </a:solidFill>
              </a:rPr>
              <a:t>get</a:t>
            </a:r>
            <a:r>
              <a:rPr lang="en-US" sz="2800" dirty="0"/>
              <a:t>(selector).</a:t>
            </a:r>
            <a:r>
              <a:rPr lang="en-US" sz="2800" dirty="0">
                <a:solidFill>
                  <a:srgbClr val="FFFF00"/>
                </a:solidFill>
              </a:rPr>
              <a:t>then( </a:t>
            </a:r>
            <a:r>
              <a:rPr lang="en-US" sz="2800" dirty="0">
                <a:solidFill>
                  <a:srgbClr val="00B0F0"/>
                </a:solidFill>
              </a:rPr>
              <a:t>(</a:t>
            </a:r>
            <a:r>
              <a:rPr lang="en-US" sz="2800" dirty="0">
                <a:solidFill>
                  <a:srgbClr val="00B050"/>
                </a:solidFill>
              </a:rPr>
              <a:t>VAR</a:t>
            </a:r>
            <a:r>
              <a:rPr lang="en-US" sz="2800" dirty="0">
                <a:solidFill>
                  <a:srgbClr val="00B0F0"/>
                </a:solidFill>
              </a:rPr>
              <a:t>) =&gt; </a:t>
            </a:r>
            <a:r>
              <a:rPr lang="en-US" sz="2800" dirty="0">
                <a:solidFill>
                  <a:schemeClr val="bg1"/>
                </a:solidFill>
              </a:rPr>
              <a:t>function()</a:t>
            </a:r>
            <a:r>
              <a:rPr lang="en-US" sz="2800" dirty="0">
                <a:solidFill>
                  <a:srgbClr val="00B0F0"/>
                </a:solidFill>
              </a:rPr>
              <a:t> </a:t>
            </a:r>
            <a:r>
              <a:rPr lang="en-US" sz="2800" dirty="0">
                <a:solidFill>
                  <a:srgbClr val="FFFF00"/>
                </a:solidFill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57863840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00694" y="386743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/>
                </a:solidFill>
              </a:rPr>
              <a:t>Usages of .then():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26</a:t>
            </a:fld>
            <a:endParaRPr lang="en"/>
          </a:p>
        </p:txBody>
      </p:sp>
      <p:sp>
        <p:nvSpPr>
          <p:cNvPr id="8" name="Google Shape;141;p14">
            <a:extLst>
              <a:ext uri="{FF2B5EF4-FFF2-40B4-BE49-F238E27FC236}">
                <a16:creationId xmlns:a16="http://schemas.microsoft.com/office/drawing/2014/main" id="{06404D6D-4D87-4780-92E6-5209374E476B}"/>
              </a:ext>
            </a:extLst>
          </p:cNvPr>
          <p:cNvSpPr txBox="1">
            <a:spLocks/>
          </p:cNvSpPr>
          <p:nvPr/>
        </p:nvSpPr>
        <p:spPr>
          <a:xfrm>
            <a:off x="813103" y="3413221"/>
            <a:ext cx="8503953" cy="14889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>
              <a:solidFill>
                <a:srgbClr val="FFFF00"/>
              </a:solidFill>
            </a:endParaRPr>
          </a:p>
        </p:txBody>
      </p:sp>
      <p:sp>
        <p:nvSpPr>
          <p:cNvPr id="10" name="Google Shape;141;p14">
            <a:extLst>
              <a:ext uri="{FF2B5EF4-FFF2-40B4-BE49-F238E27FC236}">
                <a16:creationId xmlns:a16="http://schemas.microsoft.com/office/drawing/2014/main" id="{6478443B-A5A4-4741-B6EF-0E713CE94B06}"/>
              </a:ext>
            </a:extLst>
          </p:cNvPr>
          <p:cNvSpPr txBox="1">
            <a:spLocks/>
          </p:cNvSpPr>
          <p:nvPr/>
        </p:nvSpPr>
        <p:spPr>
          <a:xfrm>
            <a:off x="338138" y="1506673"/>
            <a:ext cx="3703775" cy="3609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1-  </a:t>
            </a:r>
            <a:r>
              <a:rPr lang="en-US" sz="2400" b="1" dirty="0">
                <a:solidFill>
                  <a:srgbClr val="FFFF00"/>
                </a:solidFill>
              </a:rPr>
              <a:t>Handle JS Promises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2-  </a:t>
            </a:r>
            <a:r>
              <a:rPr lang="en-US" sz="2400" b="1" dirty="0">
                <a:solidFill>
                  <a:srgbClr val="FFFF00"/>
                </a:solidFill>
              </a:rPr>
              <a:t>Extract Values 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3-  </a:t>
            </a:r>
            <a:r>
              <a:rPr lang="en-US" sz="2400" b="1" dirty="0">
                <a:solidFill>
                  <a:srgbClr val="FFFF00"/>
                </a:solidFill>
              </a:rPr>
              <a:t>Assertions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4-  </a:t>
            </a:r>
            <a:r>
              <a:rPr lang="en-US" sz="2400" b="1" dirty="0">
                <a:solidFill>
                  <a:srgbClr val="FFFF00"/>
                </a:solidFill>
              </a:rPr>
              <a:t>Debugging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5-  </a:t>
            </a:r>
            <a:r>
              <a:rPr lang="en-US" sz="2400" b="1" dirty="0">
                <a:solidFill>
                  <a:srgbClr val="FFFF00"/>
                </a:solidFill>
              </a:rPr>
              <a:t>Aliases ( </a:t>
            </a:r>
            <a:r>
              <a:rPr lang="en-US" sz="2400" b="1" dirty="0">
                <a:solidFill>
                  <a:schemeClr val="bg1"/>
                </a:solidFill>
              </a:rPr>
              <a:t>.as()</a:t>
            </a:r>
            <a:r>
              <a:rPr lang="en-US" sz="2400" b="1" dirty="0">
                <a:solidFill>
                  <a:srgbClr val="FFFF00"/>
                </a:solidFill>
              </a:rPr>
              <a:t> )</a:t>
            </a:r>
          </a:p>
          <a:p>
            <a:pPr marL="0" indent="0">
              <a:spcAft>
                <a:spcPts val="1200"/>
              </a:spcAft>
              <a:buNone/>
            </a:pPr>
            <a:endParaRPr lang="en-US" sz="2400" b="1" dirty="0">
              <a:solidFill>
                <a:srgbClr val="FFFF00"/>
              </a:solidFill>
            </a:endParaRPr>
          </a:p>
          <a:p>
            <a:pPr marL="0" indent="0">
              <a:spcAft>
                <a:spcPts val="1200"/>
              </a:spcAft>
              <a:buNone/>
            </a:pPr>
            <a:endParaRPr lang="en-US" sz="2400" b="1" dirty="0">
              <a:solidFill>
                <a:srgbClr val="FFFF00"/>
              </a:solidFill>
            </a:endParaRP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b="1" dirty="0">
              <a:solidFill>
                <a:srgbClr val="FFFF00"/>
              </a:solidFill>
            </a:endParaRP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67646896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3"/>
          <p:cNvSpPr txBox="1">
            <a:spLocks noGrp="1"/>
          </p:cNvSpPr>
          <p:nvPr>
            <p:ph type="ctrTitle"/>
          </p:nvPr>
        </p:nvSpPr>
        <p:spPr>
          <a:xfrm>
            <a:off x="3202152" y="976701"/>
            <a:ext cx="5941848" cy="182179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/>
              <a:t>Cypress Tutorial S05: </a:t>
            </a:r>
            <a:br>
              <a:rPr lang="en-US" sz="2400" dirty="0"/>
            </a:br>
            <a:br>
              <a:rPr lang="en-US" sz="3400" dirty="0"/>
            </a:br>
            <a:r>
              <a:rPr lang="en-US" sz="3400" dirty="0"/>
              <a:t>Interact with Elements </a:t>
            </a:r>
            <a:r>
              <a:rPr lang="en-US" sz="3400" dirty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1</a:t>
            </a:r>
            <a:endParaRPr sz="3400" dirty="0"/>
          </a:p>
        </p:txBody>
      </p:sp>
      <p:sp>
        <p:nvSpPr>
          <p:cNvPr id="3" name="Google Shape;134;p13">
            <a:extLst>
              <a:ext uri="{FF2B5EF4-FFF2-40B4-BE49-F238E27FC236}">
                <a16:creationId xmlns:a16="http://schemas.microsoft.com/office/drawing/2014/main" id="{AC5506D8-48C5-2402-5891-21A9D59991B6}"/>
              </a:ext>
            </a:extLst>
          </p:cNvPr>
          <p:cNvSpPr txBox="1">
            <a:spLocks/>
          </p:cNvSpPr>
          <p:nvPr/>
        </p:nvSpPr>
        <p:spPr>
          <a:xfrm>
            <a:off x="3202152" y="2538619"/>
            <a:ext cx="5039139" cy="4315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85000" lnSpcReduction="1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-US" sz="1600" dirty="0"/>
              <a:t>Checkbox / Radio Button / Switch / Dropdown / Chips </a:t>
            </a:r>
          </a:p>
        </p:txBody>
      </p:sp>
    </p:spTree>
    <p:extLst>
      <p:ext uri="{BB962C8B-B14F-4D97-AF65-F5344CB8AC3E}">
        <p14:creationId xmlns:p14="http://schemas.microsoft.com/office/powerpoint/2010/main" val="168896283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53702" y="568961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/>
                </a:solidFill>
              </a:rPr>
              <a:t>Checkbox / Radio Button / Switch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8571849" y="4527382"/>
            <a:ext cx="548700" cy="393600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28</a:t>
            </a:fld>
            <a:endParaRPr lang="en"/>
          </a:p>
        </p:txBody>
      </p:sp>
      <p:sp>
        <p:nvSpPr>
          <p:cNvPr id="11" name="Google Shape;141;p14">
            <a:extLst>
              <a:ext uri="{FF2B5EF4-FFF2-40B4-BE49-F238E27FC236}">
                <a16:creationId xmlns:a16="http://schemas.microsoft.com/office/drawing/2014/main" id="{0E031760-E77B-4213-A6DF-274D9208E79A}"/>
              </a:ext>
            </a:extLst>
          </p:cNvPr>
          <p:cNvSpPr txBox="1">
            <a:spLocks/>
          </p:cNvSpPr>
          <p:nvPr/>
        </p:nvSpPr>
        <p:spPr>
          <a:xfrm>
            <a:off x="1125090" y="2146851"/>
            <a:ext cx="7929458" cy="26272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3200" dirty="0"/>
              <a:t>cy.</a:t>
            </a:r>
            <a:r>
              <a:rPr lang="en-US" sz="3200" dirty="0">
                <a:solidFill>
                  <a:schemeClr val="bg1"/>
                </a:solidFill>
              </a:rPr>
              <a:t>get</a:t>
            </a:r>
            <a:r>
              <a:rPr lang="en-US" sz="3200" dirty="0"/>
              <a:t>(selector).</a:t>
            </a:r>
            <a:r>
              <a:rPr lang="en-US" sz="3200" dirty="0">
                <a:solidFill>
                  <a:srgbClr val="FFFF00"/>
                </a:solidFill>
              </a:rPr>
              <a:t>check()</a:t>
            </a:r>
          </a:p>
        </p:txBody>
      </p:sp>
      <p:sp>
        <p:nvSpPr>
          <p:cNvPr id="5" name="Google Shape;141;p14">
            <a:extLst>
              <a:ext uri="{FF2B5EF4-FFF2-40B4-BE49-F238E27FC236}">
                <a16:creationId xmlns:a16="http://schemas.microsoft.com/office/drawing/2014/main" id="{033329BF-6C08-145C-21FD-30B7B8B6EB1C}"/>
              </a:ext>
            </a:extLst>
          </p:cNvPr>
          <p:cNvSpPr txBox="1">
            <a:spLocks/>
          </p:cNvSpPr>
          <p:nvPr/>
        </p:nvSpPr>
        <p:spPr>
          <a:xfrm>
            <a:off x="1125090" y="3049439"/>
            <a:ext cx="7929458" cy="26272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US" sz="3200" dirty="0"/>
              <a:t>cy.</a:t>
            </a:r>
            <a:r>
              <a:rPr lang="en-US" sz="3200" dirty="0">
                <a:solidFill>
                  <a:schemeClr val="bg1"/>
                </a:solidFill>
              </a:rPr>
              <a:t>get</a:t>
            </a:r>
            <a:r>
              <a:rPr lang="en-US" sz="3200" dirty="0"/>
              <a:t>(selector).</a:t>
            </a:r>
            <a:r>
              <a:rPr lang="en-US" sz="3200" dirty="0">
                <a:solidFill>
                  <a:srgbClr val="FFFF00"/>
                </a:solidFill>
              </a:rPr>
              <a:t>check( </a:t>
            </a:r>
            <a:r>
              <a:rPr lang="en-US" sz="3200" dirty="0">
                <a:solidFill>
                  <a:srgbClr val="00B0F0"/>
                </a:solidFill>
              </a:rPr>
              <a:t>[‘val1’, ‘val2’] </a:t>
            </a:r>
            <a:r>
              <a:rPr lang="en-US" sz="3200" dirty="0">
                <a:solidFill>
                  <a:srgbClr val="FFFF00"/>
                </a:solidFill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74330469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53702" y="568961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/>
                </a:solidFill>
              </a:rPr>
              <a:t>Checkbox / Radio Button / Switch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8571849" y="4527382"/>
            <a:ext cx="548700" cy="393600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29</a:t>
            </a:fld>
            <a:endParaRPr lang="en"/>
          </a:p>
        </p:txBody>
      </p:sp>
      <p:sp>
        <p:nvSpPr>
          <p:cNvPr id="11" name="Google Shape;141;p14">
            <a:extLst>
              <a:ext uri="{FF2B5EF4-FFF2-40B4-BE49-F238E27FC236}">
                <a16:creationId xmlns:a16="http://schemas.microsoft.com/office/drawing/2014/main" id="{0E031760-E77B-4213-A6DF-274D9208E79A}"/>
              </a:ext>
            </a:extLst>
          </p:cNvPr>
          <p:cNvSpPr txBox="1">
            <a:spLocks/>
          </p:cNvSpPr>
          <p:nvPr/>
        </p:nvSpPr>
        <p:spPr>
          <a:xfrm>
            <a:off x="1125090" y="1828037"/>
            <a:ext cx="7929458" cy="30929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US" sz="2800" dirty="0"/>
              <a:t>cy.</a:t>
            </a:r>
            <a:r>
              <a:rPr lang="en-US" sz="2800" dirty="0">
                <a:solidFill>
                  <a:schemeClr val="bg1"/>
                </a:solidFill>
              </a:rPr>
              <a:t>get</a:t>
            </a:r>
            <a:r>
              <a:rPr lang="en-US" sz="2800" dirty="0"/>
              <a:t>(selector).</a:t>
            </a:r>
            <a:r>
              <a:rPr lang="en-US" sz="2800" dirty="0">
                <a:solidFill>
                  <a:srgbClr val="FFFF00"/>
                </a:solidFill>
              </a:rPr>
              <a:t>should(</a:t>
            </a:r>
            <a:r>
              <a:rPr lang="en-US" sz="2800" dirty="0">
                <a:solidFill>
                  <a:srgbClr val="00B0F0"/>
                </a:solidFill>
              </a:rPr>
              <a:t>‘</a:t>
            </a:r>
            <a:r>
              <a:rPr lang="en-US" sz="2800" dirty="0" err="1">
                <a:solidFill>
                  <a:srgbClr val="00B0F0"/>
                </a:solidFill>
              </a:rPr>
              <a:t>be.checked</a:t>
            </a:r>
            <a:r>
              <a:rPr lang="en-US" sz="2800" dirty="0">
                <a:solidFill>
                  <a:srgbClr val="00B0F0"/>
                </a:solidFill>
              </a:rPr>
              <a:t>’</a:t>
            </a:r>
            <a:r>
              <a:rPr lang="en-US" sz="2800" dirty="0">
                <a:solidFill>
                  <a:srgbClr val="FFFF00"/>
                </a:solidFill>
              </a:rPr>
              <a:t>)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800" dirty="0"/>
              <a:t>cy.</a:t>
            </a:r>
            <a:r>
              <a:rPr lang="en-US" sz="2800" dirty="0">
                <a:solidFill>
                  <a:schemeClr val="bg1"/>
                </a:solidFill>
              </a:rPr>
              <a:t>get</a:t>
            </a:r>
            <a:r>
              <a:rPr lang="en-US" sz="2800" dirty="0"/>
              <a:t>(selector).</a:t>
            </a:r>
            <a:r>
              <a:rPr lang="en-US" sz="2800" dirty="0">
                <a:solidFill>
                  <a:srgbClr val="FFFF00"/>
                </a:solidFill>
              </a:rPr>
              <a:t>should(</a:t>
            </a:r>
            <a:r>
              <a:rPr lang="en-US" sz="2800" dirty="0">
                <a:solidFill>
                  <a:srgbClr val="00B0F0"/>
                </a:solidFill>
              </a:rPr>
              <a:t>‘</a:t>
            </a:r>
            <a:r>
              <a:rPr lang="en-US" sz="2800" dirty="0" err="1">
                <a:solidFill>
                  <a:srgbClr val="00B0F0"/>
                </a:solidFill>
              </a:rPr>
              <a:t>not.be.checked</a:t>
            </a:r>
            <a:r>
              <a:rPr lang="en-US" sz="2800" dirty="0">
                <a:solidFill>
                  <a:srgbClr val="00B0F0"/>
                </a:solidFill>
              </a:rPr>
              <a:t>’</a:t>
            </a:r>
            <a:r>
              <a:rPr lang="en-US" sz="2800" dirty="0">
                <a:solidFill>
                  <a:srgbClr val="FFFF00"/>
                </a:solidFill>
              </a:rPr>
              <a:t>)</a:t>
            </a:r>
            <a:endParaRPr lang="fa-IR" sz="2800" dirty="0">
              <a:solidFill>
                <a:srgbClr val="FFFF00"/>
              </a:solidFill>
            </a:endParaRPr>
          </a:p>
          <a:p>
            <a:pPr marL="0" indent="0">
              <a:spcAft>
                <a:spcPts val="1200"/>
              </a:spcAft>
              <a:buNone/>
            </a:pPr>
            <a:r>
              <a:rPr lang="en-US" sz="2800" dirty="0"/>
              <a:t>cy.</a:t>
            </a:r>
            <a:r>
              <a:rPr lang="en-US" sz="2800" dirty="0">
                <a:solidFill>
                  <a:schemeClr val="bg1"/>
                </a:solidFill>
              </a:rPr>
              <a:t>get</a:t>
            </a:r>
            <a:r>
              <a:rPr lang="en-US" sz="2800" dirty="0"/>
              <a:t>(selector).</a:t>
            </a:r>
            <a:r>
              <a:rPr lang="en-US" sz="2800" dirty="0">
                <a:solidFill>
                  <a:srgbClr val="FFFF00"/>
                </a:solidFill>
              </a:rPr>
              <a:t>should(</a:t>
            </a:r>
            <a:r>
              <a:rPr lang="en-US" sz="2800" dirty="0">
                <a:solidFill>
                  <a:srgbClr val="00B0F0"/>
                </a:solidFill>
              </a:rPr>
              <a:t>‘</a:t>
            </a:r>
            <a:r>
              <a:rPr lang="en-US" sz="2800" dirty="0" err="1">
                <a:solidFill>
                  <a:srgbClr val="00B0F0"/>
                </a:solidFill>
              </a:rPr>
              <a:t>be.enabled</a:t>
            </a:r>
            <a:r>
              <a:rPr lang="en-US" sz="2800" dirty="0">
                <a:solidFill>
                  <a:srgbClr val="00B0F0"/>
                </a:solidFill>
              </a:rPr>
              <a:t>’</a:t>
            </a:r>
            <a:r>
              <a:rPr lang="en-US" sz="2800" dirty="0">
                <a:solidFill>
                  <a:srgbClr val="FFFF00"/>
                </a:solidFill>
              </a:rPr>
              <a:t>)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800" dirty="0"/>
              <a:t>cy.</a:t>
            </a:r>
            <a:r>
              <a:rPr lang="en-US" sz="2800" dirty="0">
                <a:solidFill>
                  <a:schemeClr val="bg1"/>
                </a:solidFill>
              </a:rPr>
              <a:t>get</a:t>
            </a:r>
            <a:r>
              <a:rPr lang="en-US" sz="2800" dirty="0"/>
              <a:t>(selector).</a:t>
            </a:r>
            <a:r>
              <a:rPr lang="en-US" sz="2800" dirty="0">
                <a:solidFill>
                  <a:srgbClr val="FFFF00"/>
                </a:solidFill>
              </a:rPr>
              <a:t>should(</a:t>
            </a:r>
            <a:r>
              <a:rPr lang="en-US" sz="2800" dirty="0">
                <a:solidFill>
                  <a:srgbClr val="00B0F0"/>
                </a:solidFill>
              </a:rPr>
              <a:t>‘</a:t>
            </a:r>
            <a:r>
              <a:rPr lang="en-US" sz="2800" dirty="0" err="1">
                <a:solidFill>
                  <a:srgbClr val="00B0F0"/>
                </a:solidFill>
              </a:rPr>
              <a:t>not.be.enabled</a:t>
            </a:r>
            <a:r>
              <a:rPr lang="en-US" sz="2800" dirty="0">
                <a:solidFill>
                  <a:srgbClr val="00B0F0"/>
                </a:solidFill>
              </a:rPr>
              <a:t>’</a:t>
            </a:r>
            <a:r>
              <a:rPr lang="en-US" sz="2800" dirty="0">
                <a:solidFill>
                  <a:srgbClr val="FFFF00"/>
                </a:solidFill>
              </a:rPr>
              <a:t>)</a:t>
            </a:r>
          </a:p>
          <a:p>
            <a:pPr marL="0" indent="0">
              <a:spcAft>
                <a:spcPts val="1200"/>
              </a:spcAft>
              <a:buNone/>
            </a:pPr>
            <a:endParaRPr lang="en-US" sz="2800" dirty="0">
              <a:solidFill>
                <a:srgbClr val="FFFF00"/>
              </a:solidFill>
            </a:endParaRPr>
          </a:p>
          <a:p>
            <a:pPr marL="0" indent="0">
              <a:spcAft>
                <a:spcPts val="1200"/>
              </a:spcAft>
              <a:buNone/>
            </a:pPr>
            <a:endParaRPr lang="en-US" sz="2800" dirty="0">
              <a:solidFill>
                <a:srgbClr val="FFFF00"/>
              </a:solidFill>
            </a:endParaRPr>
          </a:p>
          <a:p>
            <a:pPr marL="0" indent="0">
              <a:spcAft>
                <a:spcPts val="1200"/>
              </a:spcAft>
              <a:buNone/>
            </a:pPr>
            <a:endParaRPr lang="en-US" sz="2800" dirty="0">
              <a:solidFill>
                <a:srgbClr val="FFFF00"/>
              </a:solidFill>
            </a:endParaRP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800" dirty="0">
              <a:solidFill>
                <a:srgbClr val="FFFF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725718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00694" y="386743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/>
              <a:t>Why Cypress?</a:t>
            </a:r>
            <a:endParaRPr sz="3600" dirty="0"/>
          </a:p>
        </p:txBody>
      </p:sp>
      <p:sp>
        <p:nvSpPr>
          <p:cNvPr id="141" name="Google Shape;141;p14"/>
          <p:cNvSpPr txBox="1">
            <a:spLocks noGrp="1"/>
          </p:cNvSpPr>
          <p:nvPr>
            <p:ph type="body" idx="1"/>
          </p:nvPr>
        </p:nvSpPr>
        <p:spPr>
          <a:xfrm>
            <a:off x="289702" y="1709681"/>
            <a:ext cx="8945387" cy="4015391"/>
          </a:xfrm>
          <a:prstGeom prst="rect">
            <a:avLst/>
          </a:prstGeom>
        </p:spPr>
        <p:txBody>
          <a:bodyPr spcFirstLastPara="1" wrap="square" lIns="91425" tIns="91425" rIns="91425" bIns="91425" numCol="2" anchor="t" anchorCtr="0">
            <a:normAutofit/>
          </a:bodyPr>
          <a:lstStyle/>
          <a:p>
            <a:pPr marL="285750" indent="-285750">
              <a:spcAft>
                <a:spcPts val="1200"/>
              </a:spcAft>
            </a:pPr>
            <a:r>
              <a:rPr lang="en-US" sz="1400" dirty="0"/>
              <a:t>Open Source and Free with big community</a:t>
            </a:r>
          </a:p>
          <a:p>
            <a:pPr marL="285750" indent="-285750">
              <a:spcAft>
                <a:spcPts val="1200"/>
              </a:spcAft>
            </a:pPr>
            <a:r>
              <a:rPr lang="en-US" sz="1400" dirty="0"/>
              <a:t>Faster than Selenium – Interact with browser session directly</a:t>
            </a:r>
          </a:p>
          <a:p>
            <a:pPr marL="285750" indent="-285750">
              <a:spcAft>
                <a:spcPts val="1200"/>
              </a:spcAft>
            </a:pPr>
            <a:r>
              <a:rPr lang="en-US" sz="1400" dirty="0"/>
              <a:t>Can be used by QAs and Developers (Unit/Integration/E2E tests)</a:t>
            </a:r>
          </a:p>
          <a:p>
            <a:pPr marL="285750" indent="-285750">
              <a:spcAft>
                <a:spcPts val="1200"/>
              </a:spcAft>
            </a:pPr>
            <a:r>
              <a:rPr lang="en-US" sz="1400" dirty="0"/>
              <a:t>Time Travel – Getting Snap shot of all actions</a:t>
            </a:r>
          </a:p>
          <a:p>
            <a:pPr marL="285750" indent="-285750">
              <a:spcAft>
                <a:spcPts val="1200"/>
              </a:spcAft>
            </a:pPr>
            <a:r>
              <a:rPr lang="en-US" sz="1400" dirty="0"/>
              <a:t>Debuggability</a:t>
            </a:r>
          </a:p>
          <a:p>
            <a:pPr marL="285750" indent="-285750">
              <a:spcAft>
                <a:spcPts val="1200"/>
              </a:spcAft>
            </a:pPr>
            <a:r>
              <a:rPr lang="en-US" sz="1400" dirty="0"/>
              <a:t>Automatic wait for assertions</a:t>
            </a:r>
          </a:p>
          <a:p>
            <a:pPr marL="285750" indent="-285750">
              <a:spcAft>
                <a:spcPts val="1200"/>
              </a:spcAft>
            </a:pPr>
            <a:endParaRPr lang="en-US" sz="1400" dirty="0"/>
          </a:p>
          <a:p>
            <a:pPr marL="285750" indent="-285750">
              <a:spcAft>
                <a:spcPts val="1200"/>
              </a:spcAft>
            </a:pPr>
            <a:endParaRPr lang="en-US" sz="1400" dirty="0"/>
          </a:p>
          <a:p>
            <a:pPr marL="285750" indent="-285750">
              <a:spcAft>
                <a:spcPts val="1200"/>
              </a:spcAft>
            </a:pPr>
            <a:r>
              <a:rPr lang="en-US" sz="1400" dirty="0"/>
              <a:t>Intercept / Spy</a:t>
            </a:r>
          </a:p>
          <a:p>
            <a:pPr marL="285750" indent="-285750">
              <a:spcAft>
                <a:spcPts val="1200"/>
              </a:spcAft>
            </a:pPr>
            <a:r>
              <a:rPr lang="en-US" sz="1400" dirty="0"/>
              <a:t>Real time reloads</a:t>
            </a:r>
          </a:p>
          <a:p>
            <a:pPr marL="285750" indent="-285750">
              <a:spcAft>
                <a:spcPts val="1200"/>
              </a:spcAft>
            </a:pPr>
            <a:r>
              <a:rPr lang="en-US" sz="1400" dirty="0"/>
              <a:t>Cypress dashboard</a:t>
            </a:r>
          </a:p>
          <a:p>
            <a:pPr marL="285750" indent="-285750">
              <a:spcAft>
                <a:spcPts val="1200"/>
              </a:spcAft>
            </a:pPr>
            <a:r>
              <a:rPr lang="en-US" sz="1400" dirty="0"/>
              <a:t>Screenshots and Video Records</a:t>
            </a:r>
          </a:p>
          <a:p>
            <a:pPr marL="285750" indent="-285750">
              <a:spcAft>
                <a:spcPts val="1200"/>
              </a:spcAft>
            </a:pPr>
            <a:r>
              <a:rPr lang="en-US" sz="1400" dirty="0"/>
              <a:t>Robust documentation </a:t>
            </a:r>
          </a:p>
          <a:p>
            <a:pPr marL="0" indent="0">
              <a:spcAft>
                <a:spcPts val="1200"/>
              </a:spcAft>
              <a:buNone/>
            </a:pPr>
            <a:endParaRPr lang="en-US" sz="1400" dirty="0"/>
          </a:p>
          <a:p>
            <a:pPr marL="0" indent="0">
              <a:spcAft>
                <a:spcPts val="1200"/>
              </a:spcAft>
              <a:buNone/>
            </a:pPr>
            <a:endParaRPr sz="1400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3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21696700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53702" y="568961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/>
                </a:solidFill>
              </a:rPr>
              <a:t>Drop Down / Chips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8571849" y="4527382"/>
            <a:ext cx="548700" cy="393600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30</a:t>
            </a:fld>
            <a:endParaRPr lang="en"/>
          </a:p>
        </p:txBody>
      </p:sp>
      <p:sp>
        <p:nvSpPr>
          <p:cNvPr id="11" name="Google Shape;141;p14">
            <a:extLst>
              <a:ext uri="{FF2B5EF4-FFF2-40B4-BE49-F238E27FC236}">
                <a16:creationId xmlns:a16="http://schemas.microsoft.com/office/drawing/2014/main" id="{0E031760-E77B-4213-A6DF-274D9208E79A}"/>
              </a:ext>
            </a:extLst>
          </p:cNvPr>
          <p:cNvSpPr txBox="1">
            <a:spLocks/>
          </p:cNvSpPr>
          <p:nvPr/>
        </p:nvSpPr>
        <p:spPr>
          <a:xfrm>
            <a:off x="952265" y="2078718"/>
            <a:ext cx="7586453" cy="6593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 fontScale="92500" lnSpcReduction="2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dirty="0"/>
              <a:t>cy.</a:t>
            </a:r>
            <a:r>
              <a:rPr lang="en-US" sz="2400" dirty="0">
                <a:solidFill>
                  <a:schemeClr val="bg1"/>
                </a:solidFill>
              </a:rPr>
              <a:t>get</a:t>
            </a:r>
            <a:r>
              <a:rPr lang="en-US" sz="2400" dirty="0"/>
              <a:t>(selector).</a:t>
            </a:r>
            <a:r>
              <a:rPr lang="en-US" sz="2400" dirty="0">
                <a:solidFill>
                  <a:srgbClr val="FFFF00"/>
                </a:solidFill>
              </a:rPr>
              <a:t>select(</a:t>
            </a:r>
            <a:r>
              <a:rPr lang="en-US" sz="2400" dirty="0">
                <a:solidFill>
                  <a:srgbClr val="00B0F0"/>
                </a:solidFill>
              </a:rPr>
              <a:t>‘option value’</a:t>
            </a:r>
            <a:r>
              <a:rPr lang="en-US" sz="2400" dirty="0">
                <a:solidFill>
                  <a:srgbClr val="FFFF00"/>
                </a:solidFill>
              </a:rPr>
              <a:t>)</a:t>
            </a:r>
          </a:p>
        </p:txBody>
      </p:sp>
      <p:sp>
        <p:nvSpPr>
          <p:cNvPr id="14" name="Google Shape;141;p14">
            <a:extLst>
              <a:ext uri="{FF2B5EF4-FFF2-40B4-BE49-F238E27FC236}">
                <a16:creationId xmlns:a16="http://schemas.microsoft.com/office/drawing/2014/main" id="{E4A9282C-A9C1-40B4-82A6-92C2A75FA29E}"/>
              </a:ext>
            </a:extLst>
          </p:cNvPr>
          <p:cNvSpPr txBox="1">
            <a:spLocks/>
          </p:cNvSpPr>
          <p:nvPr/>
        </p:nvSpPr>
        <p:spPr>
          <a:xfrm>
            <a:off x="246170" y="1528512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000" b="1" dirty="0">
                <a:solidFill>
                  <a:schemeClr val="bg1"/>
                </a:solidFill>
              </a:rPr>
              <a:t>1- Native HTML select Tag: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  <p:sp>
        <p:nvSpPr>
          <p:cNvPr id="7" name="Google Shape;141;p14">
            <a:extLst>
              <a:ext uri="{FF2B5EF4-FFF2-40B4-BE49-F238E27FC236}">
                <a16:creationId xmlns:a16="http://schemas.microsoft.com/office/drawing/2014/main" id="{B3187973-146D-6295-56F4-02C647D43ED2}"/>
              </a:ext>
            </a:extLst>
          </p:cNvPr>
          <p:cNvSpPr txBox="1">
            <a:spLocks/>
          </p:cNvSpPr>
          <p:nvPr/>
        </p:nvSpPr>
        <p:spPr>
          <a:xfrm>
            <a:off x="246170" y="3581451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000" b="1" dirty="0">
                <a:solidFill>
                  <a:schemeClr val="bg1"/>
                </a:solidFill>
              </a:rPr>
              <a:t>2- Other types / Chips: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  <p:sp>
        <p:nvSpPr>
          <p:cNvPr id="8" name="Google Shape;141;p14">
            <a:extLst>
              <a:ext uri="{FF2B5EF4-FFF2-40B4-BE49-F238E27FC236}">
                <a16:creationId xmlns:a16="http://schemas.microsoft.com/office/drawing/2014/main" id="{B6A7EF8D-0BB4-D143-D4D6-FE5591B4A977}"/>
              </a:ext>
            </a:extLst>
          </p:cNvPr>
          <p:cNvSpPr txBox="1">
            <a:spLocks/>
          </p:cNvSpPr>
          <p:nvPr/>
        </p:nvSpPr>
        <p:spPr>
          <a:xfrm>
            <a:off x="952263" y="3990889"/>
            <a:ext cx="7586453" cy="11075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 lnSpcReduction="1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US" sz="2400" dirty="0" err="1"/>
              <a:t>cy.</a:t>
            </a:r>
            <a:r>
              <a:rPr lang="en-US" sz="2400" dirty="0" err="1">
                <a:solidFill>
                  <a:schemeClr val="bg1"/>
                </a:solidFill>
              </a:rPr>
              <a:t>get</a:t>
            </a:r>
            <a:r>
              <a:rPr lang="en-US" sz="2400" dirty="0"/>
              <a:t>(#dropdown).</a:t>
            </a:r>
            <a:r>
              <a:rPr lang="en-US" sz="2400" dirty="0">
                <a:solidFill>
                  <a:srgbClr val="FFFF00"/>
                </a:solidFill>
              </a:rPr>
              <a:t>click()</a:t>
            </a:r>
            <a:br>
              <a:rPr lang="en-US" sz="2400" dirty="0">
                <a:solidFill>
                  <a:srgbClr val="FFFF00"/>
                </a:solidFill>
              </a:rPr>
            </a:br>
            <a:r>
              <a:rPr lang="en-US" sz="2400" dirty="0"/>
              <a:t>cy.</a:t>
            </a:r>
            <a:r>
              <a:rPr lang="en-US" sz="2400" dirty="0">
                <a:solidFill>
                  <a:schemeClr val="bg1"/>
                </a:solidFill>
              </a:rPr>
              <a:t>get</a:t>
            </a:r>
            <a:r>
              <a:rPr lang="en-US" sz="2400" dirty="0"/>
              <a:t>(#option).</a:t>
            </a:r>
            <a:r>
              <a:rPr lang="en-US" sz="2400" dirty="0">
                <a:solidFill>
                  <a:srgbClr val="FFFF00"/>
                </a:solidFill>
              </a:rPr>
              <a:t>click()</a:t>
            </a:r>
          </a:p>
        </p:txBody>
      </p:sp>
      <p:sp>
        <p:nvSpPr>
          <p:cNvPr id="9" name="Google Shape;141;p14">
            <a:extLst>
              <a:ext uri="{FF2B5EF4-FFF2-40B4-BE49-F238E27FC236}">
                <a16:creationId xmlns:a16="http://schemas.microsoft.com/office/drawing/2014/main" id="{0167CB65-1516-33EB-A219-BB80604EA7EE}"/>
              </a:ext>
            </a:extLst>
          </p:cNvPr>
          <p:cNvSpPr txBox="1">
            <a:spLocks/>
          </p:cNvSpPr>
          <p:nvPr/>
        </p:nvSpPr>
        <p:spPr>
          <a:xfrm>
            <a:off x="985395" y="2566462"/>
            <a:ext cx="7586453" cy="6593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 fontScale="92500" lnSpcReduction="2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dirty="0"/>
              <a:t>cy.</a:t>
            </a:r>
            <a:r>
              <a:rPr lang="en-US" sz="2400" dirty="0">
                <a:solidFill>
                  <a:schemeClr val="bg1"/>
                </a:solidFill>
              </a:rPr>
              <a:t>get</a:t>
            </a:r>
            <a:r>
              <a:rPr lang="en-US" sz="2400" dirty="0"/>
              <a:t>(selector).</a:t>
            </a:r>
            <a:r>
              <a:rPr lang="en-US" sz="2400" dirty="0">
                <a:solidFill>
                  <a:srgbClr val="FFFF00"/>
                </a:solidFill>
              </a:rPr>
              <a:t>select(</a:t>
            </a:r>
            <a:r>
              <a:rPr lang="en-US" sz="2400" dirty="0">
                <a:solidFill>
                  <a:srgbClr val="00B0F0"/>
                </a:solidFill>
              </a:rPr>
              <a:t>‘Text’</a:t>
            </a:r>
            <a:r>
              <a:rPr lang="en-US" sz="2400" dirty="0">
                <a:solidFill>
                  <a:srgbClr val="FFFF00"/>
                </a:solidFill>
              </a:rPr>
              <a:t>)</a:t>
            </a:r>
          </a:p>
        </p:txBody>
      </p:sp>
      <p:sp>
        <p:nvSpPr>
          <p:cNvPr id="10" name="Google Shape;141;p14">
            <a:extLst>
              <a:ext uri="{FF2B5EF4-FFF2-40B4-BE49-F238E27FC236}">
                <a16:creationId xmlns:a16="http://schemas.microsoft.com/office/drawing/2014/main" id="{56BB985D-B1F2-1D36-F056-C7E5D16172E2}"/>
              </a:ext>
            </a:extLst>
          </p:cNvPr>
          <p:cNvSpPr txBox="1">
            <a:spLocks/>
          </p:cNvSpPr>
          <p:nvPr/>
        </p:nvSpPr>
        <p:spPr>
          <a:xfrm>
            <a:off x="952264" y="3033256"/>
            <a:ext cx="7586453" cy="6593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 fontScale="92500" lnSpcReduction="2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dirty="0"/>
              <a:t>cy.</a:t>
            </a:r>
            <a:r>
              <a:rPr lang="en-US" sz="2400" dirty="0">
                <a:solidFill>
                  <a:schemeClr val="bg1"/>
                </a:solidFill>
              </a:rPr>
              <a:t>get</a:t>
            </a:r>
            <a:r>
              <a:rPr lang="en-US" sz="2400" dirty="0"/>
              <a:t>(selector).</a:t>
            </a:r>
            <a:r>
              <a:rPr lang="en-US" sz="2400" dirty="0">
                <a:solidFill>
                  <a:srgbClr val="FFFF00"/>
                </a:solidFill>
              </a:rPr>
              <a:t>select(</a:t>
            </a:r>
            <a:r>
              <a:rPr lang="en-US" sz="2400" dirty="0">
                <a:solidFill>
                  <a:srgbClr val="00B050"/>
                </a:solidFill>
              </a:rPr>
              <a:t>index</a:t>
            </a:r>
            <a:r>
              <a:rPr lang="en-US" sz="2400" dirty="0">
                <a:solidFill>
                  <a:srgbClr val="FFFF00"/>
                </a:solidFill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87691139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3"/>
          <p:cNvSpPr txBox="1">
            <a:spLocks noGrp="1"/>
          </p:cNvSpPr>
          <p:nvPr>
            <p:ph type="ctrTitle"/>
          </p:nvPr>
        </p:nvSpPr>
        <p:spPr>
          <a:xfrm>
            <a:off x="3202152" y="976701"/>
            <a:ext cx="5941848" cy="182179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/>
              <a:t>Cypress Tutorial S06: </a:t>
            </a:r>
            <a:br>
              <a:rPr lang="en-US" sz="2400" dirty="0"/>
            </a:br>
            <a:br>
              <a:rPr lang="en-US" sz="3400" dirty="0"/>
            </a:br>
            <a:r>
              <a:rPr lang="en-US" sz="3400" dirty="0"/>
              <a:t>Interact with Elements </a:t>
            </a:r>
            <a:r>
              <a:rPr lang="en-US" sz="3400" dirty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2</a:t>
            </a:r>
            <a:endParaRPr sz="3400" dirty="0"/>
          </a:p>
        </p:txBody>
      </p:sp>
      <p:sp>
        <p:nvSpPr>
          <p:cNvPr id="3" name="Google Shape;134;p13">
            <a:extLst>
              <a:ext uri="{FF2B5EF4-FFF2-40B4-BE49-F238E27FC236}">
                <a16:creationId xmlns:a16="http://schemas.microsoft.com/office/drawing/2014/main" id="{AC5506D8-48C5-2402-5891-21A9D59991B6}"/>
              </a:ext>
            </a:extLst>
          </p:cNvPr>
          <p:cNvSpPr txBox="1">
            <a:spLocks/>
          </p:cNvSpPr>
          <p:nvPr/>
        </p:nvSpPr>
        <p:spPr>
          <a:xfrm>
            <a:off x="3202152" y="2538619"/>
            <a:ext cx="5855709" cy="4315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925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-US" sz="1600" dirty="0"/>
              <a:t>Alert / Dialog (Popup) / Snackbar (Toast Message)/ Tooltip</a:t>
            </a:r>
          </a:p>
        </p:txBody>
      </p:sp>
    </p:spTree>
    <p:extLst>
      <p:ext uri="{BB962C8B-B14F-4D97-AF65-F5344CB8AC3E}">
        <p14:creationId xmlns:p14="http://schemas.microsoft.com/office/powerpoint/2010/main" val="110868000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00694" y="386743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/>
                </a:solidFill>
              </a:rPr>
              <a:t>Interact With Elements 2: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32</a:t>
            </a:fld>
            <a:endParaRPr lang="en"/>
          </a:p>
        </p:txBody>
      </p:sp>
      <p:sp>
        <p:nvSpPr>
          <p:cNvPr id="8" name="Google Shape;141;p14">
            <a:extLst>
              <a:ext uri="{FF2B5EF4-FFF2-40B4-BE49-F238E27FC236}">
                <a16:creationId xmlns:a16="http://schemas.microsoft.com/office/drawing/2014/main" id="{06404D6D-4D87-4780-92E6-5209374E476B}"/>
              </a:ext>
            </a:extLst>
          </p:cNvPr>
          <p:cNvSpPr txBox="1">
            <a:spLocks/>
          </p:cNvSpPr>
          <p:nvPr/>
        </p:nvSpPr>
        <p:spPr>
          <a:xfrm>
            <a:off x="813103" y="3413221"/>
            <a:ext cx="8503953" cy="14889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>
              <a:solidFill>
                <a:srgbClr val="FFFF00"/>
              </a:solidFill>
            </a:endParaRPr>
          </a:p>
        </p:txBody>
      </p:sp>
      <p:sp>
        <p:nvSpPr>
          <p:cNvPr id="10" name="Google Shape;141;p14">
            <a:extLst>
              <a:ext uri="{FF2B5EF4-FFF2-40B4-BE49-F238E27FC236}">
                <a16:creationId xmlns:a16="http://schemas.microsoft.com/office/drawing/2014/main" id="{6478443B-A5A4-4741-B6EF-0E713CE94B06}"/>
              </a:ext>
            </a:extLst>
          </p:cNvPr>
          <p:cNvSpPr txBox="1">
            <a:spLocks/>
          </p:cNvSpPr>
          <p:nvPr/>
        </p:nvSpPr>
        <p:spPr>
          <a:xfrm>
            <a:off x="338138" y="1506673"/>
            <a:ext cx="4293497" cy="3609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1-  </a:t>
            </a:r>
            <a:r>
              <a:rPr lang="en-US" sz="2400" b="1" dirty="0">
                <a:solidFill>
                  <a:srgbClr val="FFFF00"/>
                </a:solidFill>
              </a:rPr>
              <a:t>Alert - Alert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2-  </a:t>
            </a:r>
            <a:r>
              <a:rPr lang="en-US" sz="2400" b="1" dirty="0">
                <a:solidFill>
                  <a:srgbClr val="FFFF00"/>
                </a:solidFill>
              </a:rPr>
              <a:t>Alert – Confirm (Accept)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3-  </a:t>
            </a:r>
            <a:r>
              <a:rPr lang="en-US" sz="2400" b="1" dirty="0">
                <a:solidFill>
                  <a:srgbClr val="FFFF00"/>
                </a:solidFill>
              </a:rPr>
              <a:t>Alert – Confirm (Dismiss)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4-  </a:t>
            </a:r>
            <a:r>
              <a:rPr lang="en-US" sz="2400" b="1" dirty="0">
                <a:solidFill>
                  <a:srgbClr val="FFFF00"/>
                </a:solidFill>
              </a:rPr>
              <a:t>Alert – Prompt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b="1" dirty="0">
              <a:solidFill>
                <a:srgbClr val="FFFF00"/>
              </a:solidFill>
            </a:endParaRP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  <p:sp>
        <p:nvSpPr>
          <p:cNvPr id="11" name="Google Shape;141;p14">
            <a:extLst>
              <a:ext uri="{FF2B5EF4-FFF2-40B4-BE49-F238E27FC236}">
                <a16:creationId xmlns:a16="http://schemas.microsoft.com/office/drawing/2014/main" id="{689BF6F8-05FD-436E-9C29-186F17BD2645}"/>
              </a:ext>
            </a:extLst>
          </p:cNvPr>
          <p:cNvSpPr txBox="1">
            <a:spLocks/>
          </p:cNvSpPr>
          <p:nvPr/>
        </p:nvSpPr>
        <p:spPr>
          <a:xfrm>
            <a:off x="4835491" y="1573480"/>
            <a:ext cx="4520512" cy="3609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5-  </a:t>
            </a:r>
            <a:r>
              <a:rPr lang="en-US" sz="2400" b="1" dirty="0">
                <a:solidFill>
                  <a:srgbClr val="FFFF00"/>
                </a:solidFill>
              </a:rPr>
              <a:t>Dialog (Popup)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6-  </a:t>
            </a:r>
            <a:r>
              <a:rPr lang="en-US" sz="2400" b="1" dirty="0">
                <a:solidFill>
                  <a:srgbClr val="FFFF00"/>
                </a:solidFill>
              </a:rPr>
              <a:t>Snackbar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7-  </a:t>
            </a:r>
            <a:r>
              <a:rPr lang="en-US" sz="2400" b="1" dirty="0">
                <a:solidFill>
                  <a:srgbClr val="FFFF00"/>
                </a:solidFill>
              </a:rPr>
              <a:t>Tooltip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b="1" dirty="0">
              <a:solidFill>
                <a:srgbClr val="FFFF00"/>
              </a:solidFill>
            </a:endParaRP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635344323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3"/>
          <p:cNvSpPr txBox="1">
            <a:spLocks noGrp="1"/>
          </p:cNvSpPr>
          <p:nvPr>
            <p:ph type="ctrTitle"/>
          </p:nvPr>
        </p:nvSpPr>
        <p:spPr>
          <a:xfrm>
            <a:off x="3202152" y="976701"/>
            <a:ext cx="5941848" cy="182179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/>
              <a:t>Cypress Tutorial S07: </a:t>
            </a:r>
            <a:br>
              <a:rPr lang="en-US" sz="2400" dirty="0"/>
            </a:br>
            <a:br>
              <a:rPr lang="en-US" sz="3400" dirty="0"/>
            </a:br>
            <a:r>
              <a:rPr lang="en-US" sz="3400" dirty="0"/>
              <a:t>Interact with Elements </a:t>
            </a:r>
            <a:r>
              <a:rPr lang="en-US" sz="3400" dirty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3</a:t>
            </a:r>
            <a:endParaRPr sz="3400" dirty="0"/>
          </a:p>
        </p:txBody>
      </p:sp>
      <p:sp>
        <p:nvSpPr>
          <p:cNvPr id="3" name="Google Shape;134;p13">
            <a:extLst>
              <a:ext uri="{FF2B5EF4-FFF2-40B4-BE49-F238E27FC236}">
                <a16:creationId xmlns:a16="http://schemas.microsoft.com/office/drawing/2014/main" id="{AC5506D8-48C5-2402-5891-21A9D59991B6}"/>
              </a:ext>
            </a:extLst>
          </p:cNvPr>
          <p:cNvSpPr txBox="1">
            <a:spLocks/>
          </p:cNvSpPr>
          <p:nvPr/>
        </p:nvSpPr>
        <p:spPr>
          <a:xfrm>
            <a:off x="3202152" y="2538619"/>
            <a:ext cx="5855709" cy="4315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-US" sz="1600" dirty="0"/>
              <a:t>Multiple Elements (Array)/ Web table / each() / wrap()</a:t>
            </a:r>
          </a:p>
        </p:txBody>
      </p:sp>
    </p:spTree>
    <p:extLst>
      <p:ext uri="{BB962C8B-B14F-4D97-AF65-F5344CB8AC3E}">
        <p14:creationId xmlns:p14="http://schemas.microsoft.com/office/powerpoint/2010/main" val="118965089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00694" y="386743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/>
              <a:t>Limits</a:t>
            </a:r>
            <a:endParaRPr sz="3600" dirty="0"/>
          </a:p>
        </p:txBody>
      </p:sp>
      <p:sp>
        <p:nvSpPr>
          <p:cNvPr id="141" name="Google Shape;141;p14"/>
          <p:cNvSpPr txBox="1">
            <a:spLocks noGrp="1"/>
          </p:cNvSpPr>
          <p:nvPr>
            <p:ph type="body" idx="1"/>
          </p:nvPr>
        </p:nvSpPr>
        <p:spPr>
          <a:xfrm>
            <a:off x="289702" y="1580055"/>
            <a:ext cx="8945387" cy="4145017"/>
          </a:xfrm>
          <a:prstGeom prst="rect">
            <a:avLst/>
          </a:prstGeom>
        </p:spPr>
        <p:txBody>
          <a:bodyPr spcFirstLastPara="1" wrap="square" lIns="91425" tIns="91425" rIns="91425" bIns="91425" numCol="1" anchor="t" anchorCtr="0">
            <a:normAutofit/>
          </a:bodyPr>
          <a:lstStyle/>
          <a:p>
            <a:pPr marL="285750" indent="-285750">
              <a:spcAft>
                <a:spcPts val="1200"/>
              </a:spcAft>
            </a:pPr>
            <a:r>
              <a:rPr lang="en-US" sz="1400" dirty="0"/>
              <a:t>Doesn't support XPath</a:t>
            </a:r>
          </a:p>
          <a:p>
            <a:pPr marL="285750" indent="-285750">
              <a:spcAft>
                <a:spcPts val="1200"/>
              </a:spcAft>
            </a:pPr>
            <a:r>
              <a:rPr lang="en-US" sz="1400" dirty="0"/>
              <a:t>Doesn't support Safari / (Supported Browsers: Chrome, Firefox, Edge, Electron )</a:t>
            </a:r>
          </a:p>
          <a:p>
            <a:pPr marL="285750" indent="-285750">
              <a:spcAft>
                <a:spcPts val="1200"/>
              </a:spcAft>
            </a:pPr>
            <a:r>
              <a:rPr lang="en-US" sz="1400" dirty="0"/>
              <a:t>IDE Debug is not supported. Pause and debug on checkpoints is not possible </a:t>
            </a:r>
          </a:p>
          <a:p>
            <a:pPr marL="285750" indent="-285750">
              <a:spcAft>
                <a:spcPts val="1200"/>
              </a:spcAft>
            </a:pPr>
            <a:r>
              <a:rPr lang="en-US" sz="1400" dirty="0"/>
              <a:t>Doesn't keep user Auth state and Login Info by default</a:t>
            </a:r>
          </a:p>
          <a:p>
            <a:pPr marL="285750" indent="-285750">
              <a:spcAft>
                <a:spcPts val="1200"/>
              </a:spcAft>
            </a:pPr>
            <a:r>
              <a:rPr lang="en-US" sz="1400" dirty="0"/>
              <a:t>Async/Await approach</a:t>
            </a:r>
          </a:p>
          <a:p>
            <a:pPr marL="285750" indent="-285750">
              <a:spcAft>
                <a:spcPts val="1200"/>
              </a:spcAft>
            </a:pPr>
            <a:r>
              <a:rPr lang="en-US" sz="1400" dirty="0"/>
              <a:t>Problem with CI/CD integration on third-party hosted agents.</a:t>
            </a:r>
          </a:p>
          <a:p>
            <a:pPr marL="285750" indent="-285750">
              <a:spcAft>
                <a:spcPts val="1200"/>
              </a:spcAft>
            </a:pPr>
            <a:r>
              <a:rPr lang="en-US" sz="1400" dirty="0"/>
              <a:t>You have to add a lot of dependencies and plugins to support all your test scenarios.</a:t>
            </a:r>
            <a:endParaRPr sz="1400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4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1487777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00694" y="386743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/>
              <a:t>Commands</a:t>
            </a:r>
            <a:endParaRPr sz="3600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5</a:t>
            </a:fld>
            <a:endParaRPr lang="en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CDB7D51-2C67-409E-B6CB-8CB29413E9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1699" y="1431163"/>
            <a:ext cx="3333168" cy="3445637"/>
          </a:xfrm>
          <a:prstGeom prst="rect">
            <a:avLst/>
          </a:prstGeom>
        </p:spPr>
      </p:pic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CE59413C-83F9-441E-BC48-CBEA5C79E3B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127062" y="1958428"/>
            <a:ext cx="4209338" cy="2520322"/>
          </a:xfrm>
        </p:spPr>
        <p:txBody>
          <a:bodyPr/>
          <a:lstStyle/>
          <a:p>
            <a:pPr marL="146050" indent="0">
              <a:buNone/>
            </a:pPr>
            <a:r>
              <a:rPr lang="en-US" dirty="0"/>
              <a:t>Project Initialize</a:t>
            </a:r>
          </a:p>
        </p:txBody>
      </p:sp>
      <p:sp>
        <p:nvSpPr>
          <p:cNvPr id="13" name="Text Placeholder 9">
            <a:extLst>
              <a:ext uri="{FF2B5EF4-FFF2-40B4-BE49-F238E27FC236}">
                <a16:creationId xmlns:a16="http://schemas.microsoft.com/office/drawing/2014/main" id="{4A15C9A4-B449-4D86-9D34-F13EDFD36C8B}"/>
              </a:ext>
            </a:extLst>
          </p:cNvPr>
          <p:cNvSpPr txBox="1">
            <a:spLocks/>
          </p:cNvSpPr>
          <p:nvPr/>
        </p:nvSpPr>
        <p:spPr>
          <a:xfrm>
            <a:off x="4127062" y="2339695"/>
            <a:ext cx="4209338" cy="25203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146050" indent="0">
              <a:buFont typeface="Lato"/>
              <a:buNone/>
            </a:pPr>
            <a:r>
              <a:rPr lang="en-US" dirty="0"/>
              <a:t>Install Cypress in project</a:t>
            </a:r>
          </a:p>
        </p:txBody>
      </p:sp>
      <p:sp>
        <p:nvSpPr>
          <p:cNvPr id="14" name="Text Placeholder 9">
            <a:extLst>
              <a:ext uri="{FF2B5EF4-FFF2-40B4-BE49-F238E27FC236}">
                <a16:creationId xmlns:a16="http://schemas.microsoft.com/office/drawing/2014/main" id="{563445B3-0B43-43E8-AA12-85D5F6AA5B68}"/>
              </a:ext>
            </a:extLst>
          </p:cNvPr>
          <p:cNvSpPr txBox="1">
            <a:spLocks/>
          </p:cNvSpPr>
          <p:nvPr/>
        </p:nvSpPr>
        <p:spPr>
          <a:xfrm>
            <a:off x="4127062" y="2761861"/>
            <a:ext cx="4209338" cy="25203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146050" indent="0">
              <a:buFont typeface="Lato"/>
              <a:buNone/>
            </a:pPr>
            <a:r>
              <a:rPr lang="en-US" dirty="0"/>
              <a:t>Check version of installed Cypress</a:t>
            </a:r>
          </a:p>
        </p:txBody>
      </p:sp>
      <p:sp>
        <p:nvSpPr>
          <p:cNvPr id="15" name="Text Placeholder 9">
            <a:extLst>
              <a:ext uri="{FF2B5EF4-FFF2-40B4-BE49-F238E27FC236}">
                <a16:creationId xmlns:a16="http://schemas.microsoft.com/office/drawing/2014/main" id="{1F26A49C-78E9-41EE-82A6-44295735584A}"/>
              </a:ext>
            </a:extLst>
          </p:cNvPr>
          <p:cNvSpPr txBox="1">
            <a:spLocks/>
          </p:cNvSpPr>
          <p:nvPr/>
        </p:nvSpPr>
        <p:spPr>
          <a:xfrm>
            <a:off x="4127062" y="3218589"/>
            <a:ext cx="4209338" cy="25203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146050" indent="0">
              <a:buFont typeface="Lato"/>
              <a:buNone/>
            </a:pPr>
            <a:r>
              <a:rPr lang="en-US" dirty="0"/>
              <a:t>Open Cypress GUI (and Initialize on first time)</a:t>
            </a:r>
          </a:p>
        </p:txBody>
      </p:sp>
      <p:sp>
        <p:nvSpPr>
          <p:cNvPr id="16" name="Text Placeholder 9">
            <a:extLst>
              <a:ext uri="{FF2B5EF4-FFF2-40B4-BE49-F238E27FC236}">
                <a16:creationId xmlns:a16="http://schemas.microsoft.com/office/drawing/2014/main" id="{10AEE5B1-0B2A-4E3E-96B1-32AC3DA1ACA6}"/>
              </a:ext>
            </a:extLst>
          </p:cNvPr>
          <p:cNvSpPr txBox="1">
            <a:spLocks/>
          </p:cNvSpPr>
          <p:nvPr/>
        </p:nvSpPr>
        <p:spPr>
          <a:xfrm>
            <a:off x="4127061" y="3675317"/>
            <a:ext cx="4694621" cy="25203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146050" indent="0">
              <a:buFont typeface="Lato"/>
              <a:buNone/>
            </a:pPr>
            <a:r>
              <a:rPr lang="en-US" dirty="0"/>
              <a:t>Run Cypress test in Command Line (headless by default)</a:t>
            </a:r>
          </a:p>
        </p:txBody>
      </p:sp>
      <p:sp>
        <p:nvSpPr>
          <p:cNvPr id="17" name="Text Placeholder 9">
            <a:extLst>
              <a:ext uri="{FF2B5EF4-FFF2-40B4-BE49-F238E27FC236}">
                <a16:creationId xmlns:a16="http://schemas.microsoft.com/office/drawing/2014/main" id="{3D6B7A68-3455-4A5E-A611-2284E017386F}"/>
              </a:ext>
            </a:extLst>
          </p:cNvPr>
          <p:cNvSpPr txBox="1">
            <a:spLocks/>
          </p:cNvSpPr>
          <p:nvPr/>
        </p:nvSpPr>
        <p:spPr>
          <a:xfrm>
            <a:off x="4127062" y="4056584"/>
            <a:ext cx="4209338" cy="25203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146050" indent="0">
              <a:buFont typeface="Lato"/>
              <a:buNone/>
            </a:pPr>
            <a:r>
              <a:rPr lang="en-US" dirty="0"/>
              <a:t>Run Cypress test in Command Line with showing browser</a:t>
            </a:r>
          </a:p>
        </p:txBody>
      </p:sp>
    </p:spTree>
    <p:extLst>
      <p:ext uri="{BB962C8B-B14F-4D97-AF65-F5344CB8AC3E}">
        <p14:creationId xmlns:p14="http://schemas.microsoft.com/office/powerpoint/2010/main" val="35843301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3"/>
          <p:cNvSpPr txBox="1">
            <a:spLocks noGrp="1"/>
          </p:cNvSpPr>
          <p:nvPr>
            <p:ph type="ctrTitle"/>
          </p:nvPr>
        </p:nvSpPr>
        <p:spPr>
          <a:xfrm>
            <a:off x="3202152" y="976701"/>
            <a:ext cx="5941848" cy="182179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/>
              <a:t>Cypress Tutorial S02: </a:t>
            </a:r>
            <a:br>
              <a:rPr lang="en-US" sz="2400" dirty="0"/>
            </a:br>
            <a:br>
              <a:rPr lang="en-US" sz="3400" dirty="0"/>
            </a:br>
            <a:r>
              <a:rPr lang="en-US" sz="3400" dirty="0"/>
              <a:t>Locate Elements</a:t>
            </a:r>
            <a:endParaRPr sz="3400" dirty="0"/>
          </a:p>
        </p:txBody>
      </p:sp>
    </p:spTree>
    <p:extLst>
      <p:ext uri="{BB962C8B-B14F-4D97-AF65-F5344CB8AC3E}">
        <p14:creationId xmlns:p14="http://schemas.microsoft.com/office/powerpoint/2010/main" val="99949306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00694" y="386743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/>
              <a:t>S02 – Basic Syntax</a:t>
            </a:r>
            <a:endParaRPr sz="3600" dirty="0"/>
          </a:p>
        </p:txBody>
      </p:sp>
      <p:sp>
        <p:nvSpPr>
          <p:cNvPr id="141" name="Google Shape;141;p14"/>
          <p:cNvSpPr txBox="1">
            <a:spLocks noGrp="1"/>
          </p:cNvSpPr>
          <p:nvPr>
            <p:ph type="body" idx="1"/>
          </p:nvPr>
        </p:nvSpPr>
        <p:spPr>
          <a:xfrm>
            <a:off x="694800" y="1717200"/>
            <a:ext cx="6973200" cy="1357200"/>
          </a:xfrm>
          <a:prstGeom prst="rect">
            <a:avLst/>
          </a:prstGeom>
        </p:spPr>
        <p:txBody>
          <a:bodyPr spcFirstLastPara="1" wrap="square" lIns="91425" tIns="91425" rIns="91425" bIns="91425" numCol="1" anchor="t" anchorCtr="0">
            <a:normAutofit/>
          </a:bodyPr>
          <a:lstStyle/>
          <a:p>
            <a:pPr marL="0" indent="0">
              <a:spcAft>
                <a:spcPts val="1200"/>
              </a:spcAft>
              <a:buNone/>
            </a:pPr>
            <a:r>
              <a:rPr lang="en-US" sz="3200" dirty="0"/>
              <a:t>cy.</a:t>
            </a:r>
            <a:r>
              <a:rPr lang="en-US" sz="3200" dirty="0">
                <a:solidFill>
                  <a:srgbClr val="FFFF00"/>
                </a:solidFill>
              </a:rPr>
              <a:t>get</a:t>
            </a:r>
            <a:r>
              <a:rPr lang="en-US" sz="3200" dirty="0"/>
              <a:t>(</a:t>
            </a:r>
            <a:r>
              <a:rPr lang="en-US" sz="32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CSS SELECTOR</a:t>
            </a:r>
            <a:r>
              <a:rPr lang="en-US" sz="3200" dirty="0"/>
              <a:t>)    </a:t>
            </a:r>
            <a:r>
              <a:rPr lang="en-US" sz="3200" dirty="0">
                <a:solidFill>
                  <a:schemeClr val="bg1">
                    <a:lumMod val="65000"/>
                  </a:schemeClr>
                </a:solidFill>
              </a:rPr>
              <a:t>// Element</a:t>
            </a:r>
          </a:p>
          <a:p>
            <a:pPr marL="0" indent="0">
              <a:spcAft>
                <a:spcPts val="1200"/>
              </a:spcAft>
              <a:buNone/>
            </a:pPr>
            <a:endParaRPr lang="en-US" sz="2400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7</a:t>
            </a:fld>
            <a:endParaRPr lang="en"/>
          </a:p>
        </p:txBody>
      </p:sp>
      <p:sp>
        <p:nvSpPr>
          <p:cNvPr id="8" name="Google Shape;141;p14">
            <a:extLst>
              <a:ext uri="{FF2B5EF4-FFF2-40B4-BE49-F238E27FC236}">
                <a16:creationId xmlns:a16="http://schemas.microsoft.com/office/drawing/2014/main" id="{CDE7C91B-CF2F-4043-8C02-F62D1F849C07}"/>
              </a:ext>
            </a:extLst>
          </p:cNvPr>
          <p:cNvSpPr txBox="1">
            <a:spLocks/>
          </p:cNvSpPr>
          <p:nvPr/>
        </p:nvSpPr>
        <p:spPr>
          <a:xfrm>
            <a:off x="694800" y="2824307"/>
            <a:ext cx="5322143" cy="13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 fontScale="92500" lnSpcReduction="2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3200" dirty="0"/>
              <a:t>cy.</a:t>
            </a:r>
            <a:r>
              <a:rPr lang="en-US" sz="3200" dirty="0">
                <a:solidFill>
                  <a:srgbClr val="FFFF00"/>
                </a:solidFill>
              </a:rPr>
              <a:t>contains</a:t>
            </a:r>
            <a:r>
              <a:rPr lang="en-US" sz="3200" dirty="0"/>
              <a:t>(</a:t>
            </a:r>
            <a:r>
              <a:rPr lang="en-US" sz="32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Text</a:t>
            </a:r>
            <a:r>
              <a:rPr lang="en-US" sz="3200" dirty="0"/>
              <a:t>)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3200" dirty="0"/>
              <a:t>cy.</a:t>
            </a:r>
            <a:r>
              <a:rPr lang="en-US" sz="3200" dirty="0">
                <a:solidFill>
                  <a:srgbClr val="FFFF00"/>
                </a:solidFill>
              </a:rPr>
              <a:t>contains</a:t>
            </a:r>
            <a:r>
              <a:rPr lang="en-US" sz="3200" dirty="0"/>
              <a:t>(selector, </a:t>
            </a:r>
            <a:r>
              <a:rPr lang="en-US" sz="32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Text</a:t>
            </a:r>
            <a:r>
              <a:rPr lang="en-US" sz="3200" dirty="0"/>
              <a:t>)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3200" dirty="0"/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  <p:sp>
        <p:nvSpPr>
          <p:cNvPr id="9" name="Google Shape;141;p14">
            <a:extLst>
              <a:ext uri="{FF2B5EF4-FFF2-40B4-BE49-F238E27FC236}">
                <a16:creationId xmlns:a16="http://schemas.microsoft.com/office/drawing/2014/main" id="{E838BF55-9DA9-47DD-8593-1DD10D7449E7}"/>
              </a:ext>
            </a:extLst>
          </p:cNvPr>
          <p:cNvSpPr txBox="1">
            <a:spLocks/>
          </p:cNvSpPr>
          <p:nvPr/>
        </p:nvSpPr>
        <p:spPr>
          <a:xfrm>
            <a:off x="694800" y="3984617"/>
            <a:ext cx="7567200" cy="13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3200" dirty="0"/>
              <a:t>cy.</a:t>
            </a:r>
            <a:r>
              <a:rPr lang="en-US" sz="3200" dirty="0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3200" dirty="0"/>
              <a:t>(</a:t>
            </a:r>
            <a:r>
              <a:rPr lang="en-US" sz="32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3200" dirty="0">
                <a:solidFill>
                  <a:schemeClr val="bg1"/>
                </a:solidFill>
              </a:rPr>
              <a:t>)</a:t>
            </a:r>
            <a:r>
              <a:rPr lang="en-US" sz="3200" dirty="0">
                <a:solidFill>
                  <a:srgbClr val="FFFF00"/>
                </a:solidFill>
              </a:rPr>
              <a:t>.contains</a:t>
            </a:r>
            <a:r>
              <a:rPr lang="en-US" sz="3200" dirty="0"/>
              <a:t>(</a:t>
            </a:r>
            <a:r>
              <a:rPr lang="en-US" sz="32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Text</a:t>
            </a:r>
            <a:r>
              <a:rPr lang="en-US" sz="3200" dirty="0"/>
              <a:t>)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16706839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00694" y="386743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>
                    <a:lumMod val="95000"/>
                  </a:schemeClr>
                </a:solidFill>
              </a:rPr>
              <a:t>Relatives:</a:t>
            </a:r>
            <a:endParaRPr sz="3600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8</a:t>
            </a:fld>
            <a:endParaRPr lang="en"/>
          </a:p>
        </p:txBody>
      </p:sp>
      <p:sp>
        <p:nvSpPr>
          <p:cNvPr id="5" name="Google Shape;141;p14">
            <a:extLst>
              <a:ext uri="{FF2B5EF4-FFF2-40B4-BE49-F238E27FC236}">
                <a16:creationId xmlns:a16="http://schemas.microsoft.com/office/drawing/2014/main" id="{FFF05B17-9271-4B07-BE64-066BE68E7335}"/>
              </a:ext>
            </a:extLst>
          </p:cNvPr>
          <p:cNvSpPr txBox="1">
            <a:spLocks/>
          </p:cNvSpPr>
          <p:nvPr/>
        </p:nvSpPr>
        <p:spPr>
          <a:xfrm>
            <a:off x="837624" y="1921244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dirty="0"/>
              <a:t>cy.</a:t>
            </a:r>
            <a:r>
              <a:rPr lang="en-US" sz="2400" dirty="0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400" dirty="0"/>
              <a:t>(</a:t>
            </a: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dirty="0"/>
              <a:t>)</a:t>
            </a:r>
            <a:r>
              <a:rPr lang="en-US" sz="2400" dirty="0">
                <a:solidFill>
                  <a:srgbClr val="FFFF00"/>
                </a:solidFill>
              </a:rPr>
              <a:t>.children()</a:t>
            </a:r>
            <a:r>
              <a:rPr lang="en-US" sz="2400" dirty="0"/>
              <a:t> </a:t>
            </a:r>
            <a:endParaRPr lang="en-US" sz="2400" dirty="0">
              <a:solidFill>
                <a:schemeClr val="bg1">
                  <a:lumMod val="65000"/>
                </a:schemeClr>
              </a:solidFill>
            </a:endParaRP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  <p:sp>
        <p:nvSpPr>
          <p:cNvPr id="7" name="Google Shape;141;p14">
            <a:extLst>
              <a:ext uri="{FF2B5EF4-FFF2-40B4-BE49-F238E27FC236}">
                <a16:creationId xmlns:a16="http://schemas.microsoft.com/office/drawing/2014/main" id="{CF749324-95EB-40C3-B005-7D86FEAB3F70}"/>
              </a:ext>
            </a:extLst>
          </p:cNvPr>
          <p:cNvSpPr txBox="1">
            <a:spLocks/>
          </p:cNvSpPr>
          <p:nvPr/>
        </p:nvSpPr>
        <p:spPr>
          <a:xfrm>
            <a:off x="399695" y="1402238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b="1" dirty="0">
                <a:solidFill>
                  <a:schemeClr val="bg1"/>
                </a:solidFill>
              </a:rPr>
              <a:t>1- children()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  <p:sp>
        <p:nvSpPr>
          <p:cNvPr id="9" name="Google Shape;141;p14">
            <a:extLst>
              <a:ext uri="{FF2B5EF4-FFF2-40B4-BE49-F238E27FC236}">
                <a16:creationId xmlns:a16="http://schemas.microsoft.com/office/drawing/2014/main" id="{7F8FE662-FAAD-4540-A1C4-9C6E385CB5BF}"/>
              </a:ext>
            </a:extLst>
          </p:cNvPr>
          <p:cNvSpPr txBox="1">
            <a:spLocks/>
          </p:cNvSpPr>
          <p:nvPr/>
        </p:nvSpPr>
        <p:spPr>
          <a:xfrm>
            <a:off x="399696" y="3222256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b="1" dirty="0">
                <a:solidFill>
                  <a:schemeClr val="bg1"/>
                </a:solidFill>
              </a:rPr>
              <a:t>2- parent()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  <p:sp>
        <p:nvSpPr>
          <p:cNvPr id="10" name="Google Shape;141;p14">
            <a:extLst>
              <a:ext uri="{FF2B5EF4-FFF2-40B4-BE49-F238E27FC236}">
                <a16:creationId xmlns:a16="http://schemas.microsoft.com/office/drawing/2014/main" id="{9EFFF044-6D51-4742-BC04-BFE7D7C9A005}"/>
              </a:ext>
            </a:extLst>
          </p:cNvPr>
          <p:cNvSpPr txBox="1">
            <a:spLocks/>
          </p:cNvSpPr>
          <p:nvPr/>
        </p:nvSpPr>
        <p:spPr>
          <a:xfrm>
            <a:off x="872660" y="3860973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dirty="0"/>
              <a:t>cy.</a:t>
            </a:r>
            <a:r>
              <a:rPr lang="en-US" sz="2400" dirty="0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400" dirty="0"/>
              <a:t>(</a:t>
            </a: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dirty="0"/>
              <a:t>)</a:t>
            </a:r>
            <a:r>
              <a:rPr lang="en-US" sz="2400" dirty="0">
                <a:solidFill>
                  <a:srgbClr val="FFFF00"/>
                </a:solidFill>
              </a:rPr>
              <a:t>.parent() 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  <p:sp>
        <p:nvSpPr>
          <p:cNvPr id="8" name="Google Shape;141;p14">
            <a:extLst>
              <a:ext uri="{FF2B5EF4-FFF2-40B4-BE49-F238E27FC236}">
                <a16:creationId xmlns:a16="http://schemas.microsoft.com/office/drawing/2014/main" id="{6F52280E-3D4C-4F7E-AF87-83E3BEBBDDAA}"/>
              </a:ext>
            </a:extLst>
          </p:cNvPr>
          <p:cNvSpPr txBox="1">
            <a:spLocks/>
          </p:cNvSpPr>
          <p:nvPr/>
        </p:nvSpPr>
        <p:spPr>
          <a:xfrm>
            <a:off x="837623" y="2493024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dirty="0"/>
              <a:t>cy.</a:t>
            </a:r>
            <a:r>
              <a:rPr lang="en-US" sz="2400" dirty="0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400" dirty="0"/>
              <a:t>(</a:t>
            </a: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dirty="0"/>
              <a:t>)</a:t>
            </a:r>
            <a:r>
              <a:rPr lang="en-US" sz="2400" dirty="0">
                <a:solidFill>
                  <a:srgbClr val="FFFF00"/>
                </a:solidFill>
              </a:rPr>
              <a:t>.children(</a:t>
            </a: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dirty="0">
                <a:solidFill>
                  <a:srgbClr val="FFFF00"/>
                </a:solidFill>
              </a:rPr>
              <a:t>)</a:t>
            </a:r>
            <a:r>
              <a:rPr lang="en-US" sz="2400" dirty="0"/>
              <a:t> </a:t>
            </a:r>
            <a:endParaRPr lang="en-US" sz="2400" dirty="0">
              <a:solidFill>
                <a:schemeClr val="bg1">
                  <a:lumMod val="65000"/>
                </a:schemeClr>
              </a:solidFill>
            </a:endParaRP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  <p:sp>
        <p:nvSpPr>
          <p:cNvPr id="12" name="Google Shape;141;p14">
            <a:extLst>
              <a:ext uri="{FF2B5EF4-FFF2-40B4-BE49-F238E27FC236}">
                <a16:creationId xmlns:a16="http://schemas.microsoft.com/office/drawing/2014/main" id="{7C42C801-B5CC-4AB8-8608-CBFCF6EC6902}"/>
              </a:ext>
            </a:extLst>
          </p:cNvPr>
          <p:cNvSpPr txBox="1">
            <a:spLocks/>
          </p:cNvSpPr>
          <p:nvPr/>
        </p:nvSpPr>
        <p:spPr>
          <a:xfrm>
            <a:off x="872657" y="4333938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dirty="0"/>
              <a:t>cy.</a:t>
            </a:r>
            <a:r>
              <a:rPr lang="en-US" sz="2400" dirty="0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400" dirty="0"/>
              <a:t>(</a:t>
            </a: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dirty="0"/>
              <a:t>)</a:t>
            </a:r>
            <a:r>
              <a:rPr lang="en-US" sz="2400" dirty="0">
                <a:solidFill>
                  <a:srgbClr val="FFFF00"/>
                </a:solidFill>
              </a:rPr>
              <a:t>.parent(</a:t>
            </a: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dirty="0">
                <a:solidFill>
                  <a:srgbClr val="FFFF00"/>
                </a:solidFill>
              </a:rPr>
              <a:t>) 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407430951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00694" y="386743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>
                    <a:lumMod val="95000"/>
                  </a:schemeClr>
                </a:solidFill>
              </a:rPr>
              <a:t>Relatives:</a:t>
            </a:r>
            <a:endParaRPr sz="3600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9</a:t>
            </a:fld>
            <a:endParaRPr lang="en"/>
          </a:p>
        </p:txBody>
      </p:sp>
      <p:sp>
        <p:nvSpPr>
          <p:cNvPr id="5" name="Google Shape;141;p14">
            <a:extLst>
              <a:ext uri="{FF2B5EF4-FFF2-40B4-BE49-F238E27FC236}">
                <a16:creationId xmlns:a16="http://schemas.microsoft.com/office/drawing/2014/main" id="{FFF05B17-9271-4B07-BE64-066BE68E7335}"/>
              </a:ext>
            </a:extLst>
          </p:cNvPr>
          <p:cNvSpPr txBox="1">
            <a:spLocks/>
          </p:cNvSpPr>
          <p:nvPr/>
        </p:nvSpPr>
        <p:spPr>
          <a:xfrm>
            <a:off x="811119" y="2348169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dirty="0"/>
              <a:t>cy.</a:t>
            </a:r>
            <a:r>
              <a:rPr lang="en-US" sz="2400" dirty="0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400" dirty="0"/>
              <a:t>(</a:t>
            </a: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dirty="0"/>
              <a:t>)</a:t>
            </a:r>
            <a:r>
              <a:rPr lang="en-US" sz="2400" dirty="0">
                <a:solidFill>
                  <a:srgbClr val="FFFF00"/>
                </a:solidFill>
              </a:rPr>
              <a:t>.siblings()</a:t>
            </a:r>
            <a:r>
              <a:rPr lang="en-US" sz="2400" dirty="0"/>
              <a:t> </a:t>
            </a:r>
            <a:endParaRPr lang="en-US" sz="2400" dirty="0">
              <a:solidFill>
                <a:schemeClr val="bg1">
                  <a:lumMod val="65000"/>
                </a:schemeClr>
              </a:solidFill>
            </a:endParaRP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  <p:sp>
        <p:nvSpPr>
          <p:cNvPr id="7" name="Google Shape;141;p14">
            <a:extLst>
              <a:ext uri="{FF2B5EF4-FFF2-40B4-BE49-F238E27FC236}">
                <a16:creationId xmlns:a16="http://schemas.microsoft.com/office/drawing/2014/main" id="{CF749324-95EB-40C3-B005-7D86FEAB3F70}"/>
              </a:ext>
            </a:extLst>
          </p:cNvPr>
          <p:cNvSpPr txBox="1">
            <a:spLocks/>
          </p:cNvSpPr>
          <p:nvPr/>
        </p:nvSpPr>
        <p:spPr>
          <a:xfrm>
            <a:off x="368167" y="1660655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b="1" dirty="0">
                <a:solidFill>
                  <a:schemeClr val="bg1"/>
                </a:solidFill>
              </a:rPr>
              <a:t>3- siblings()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  <p:sp>
        <p:nvSpPr>
          <p:cNvPr id="8" name="Google Shape;141;p14">
            <a:extLst>
              <a:ext uri="{FF2B5EF4-FFF2-40B4-BE49-F238E27FC236}">
                <a16:creationId xmlns:a16="http://schemas.microsoft.com/office/drawing/2014/main" id="{6F52280E-3D4C-4F7E-AF87-83E3BEBBDDAA}"/>
              </a:ext>
            </a:extLst>
          </p:cNvPr>
          <p:cNvSpPr txBox="1">
            <a:spLocks/>
          </p:cNvSpPr>
          <p:nvPr/>
        </p:nvSpPr>
        <p:spPr>
          <a:xfrm>
            <a:off x="837623" y="3096885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dirty="0"/>
              <a:t>cy.</a:t>
            </a:r>
            <a:r>
              <a:rPr lang="en-US" sz="2400" dirty="0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400" dirty="0"/>
              <a:t>(</a:t>
            </a: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dirty="0"/>
              <a:t>)</a:t>
            </a:r>
            <a:r>
              <a:rPr lang="en-US" sz="2400" dirty="0">
                <a:solidFill>
                  <a:srgbClr val="FFFF00"/>
                </a:solidFill>
              </a:rPr>
              <a:t>.siblings(</a:t>
            </a: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dirty="0">
                <a:solidFill>
                  <a:srgbClr val="FFFF00"/>
                </a:solidFill>
              </a:rPr>
              <a:t>)</a:t>
            </a:r>
            <a:r>
              <a:rPr lang="en-US" sz="2400" dirty="0"/>
              <a:t> </a:t>
            </a:r>
            <a:endParaRPr lang="en-US" sz="2400" dirty="0">
              <a:solidFill>
                <a:schemeClr val="bg1">
                  <a:lumMod val="65000"/>
                </a:schemeClr>
              </a:solidFill>
            </a:endParaRP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817650796"/>
      </p:ext>
    </p:extLst>
  </p:cSld>
  <p:clrMapOvr>
    <a:masterClrMapping/>
  </p:clrMapOvr>
</p:sld>
</file>

<file path=ppt/theme/theme1.xml><?xml version="1.0" encoding="utf-8"?>
<a:theme xmlns:a="http://schemas.openxmlformats.org/drawingml/2006/main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7427</TotalTime>
  <Words>1068</Words>
  <Application>Microsoft Office PowerPoint</Application>
  <PresentationFormat>On-screen Show (16:9)</PresentationFormat>
  <Paragraphs>184</Paragraphs>
  <Slides>33</Slides>
  <Notes>33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33</vt:i4>
      </vt:variant>
    </vt:vector>
  </HeadingPairs>
  <TitlesOfParts>
    <vt:vector size="38" baseType="lpstr">
      <vt:lpstr>Arial</vt:lpstr>
      <vt:lpstr>Lato</vt:lpstr>
      <vt:lpstr>Montserrat</vt:lpstr>
      <vt:lpstr>Microsoft JhengHei UI</vt:lpstr>
      <vt:lpstr>Focus</vt:lpstr>
      <vt:lpstr>Cypress Tutorial</vt:lpstr>
      <vt:lpstr>What is Cypress?</vt:lpstr>
      <vt:lpstr>Why Cypress?</vt:lpstr>
      <vt:lpstr>Limits</vt:lpstr>
      <vt:lpstr>Commands</vt:lpstr>
      <vt:lpstr>Cypress Tutorial S02:   Locate Elements</vt:lpstr>
      <vt:lpstr>S02 – Basic Syntax</vt:lpstr>
      <vt:lpstr>Relatives:</vt:lpstr>
      <vt:lpstr>Relatives:</vt:lpstr>
      <vt:lpstr>Ancestors:</vt:lpstr>
      <vt:lpstr>Descendant:</vt:lpstr>
      <vt:lpstr>Index:</vt:lpstr>
      <vt:lpstr>Filter:</vt:lpstr>
      <vt:lpstr>Traversal:</vt:lpstr>
      <vt:lpstr>Cypress Tutorial S03:   Mouse &amp; Keyboard Actions</vt:lpstr>
      <vt:lpstr>Keyboard Actions:</vt:lpstr>
      <vt:lpstr>Keyboard Actions:</vt:lpstr>
      <vt:lpstr>Keyboard Actions:</vt:lpstr>
      <vt:lpstr>Keyboard Actions:</vt:lpstr>
      <vt:lpstr>Mouse Actions:</vt:lpstr>
      <vt:lpstr>Cypress Tutorial S04:   Asynchronous | .then()</vt:lpstr>
      <vt:lpstr>What is Promise?</vt:lpstr>
      <vt:lpstr>Sync and Async</vt:lpstr>
      <vt:lpstr>Sync and Async</vt:lpstr>
      <vt:lpstr>.then()</vt:lpstr>
      <vt:lpstr>Usages of .then():</vt:lpstr>
      <vt:lpstr>Cypress Tutorial S05:   Interact with Elements 1</vt:lpstr>
      <vt:lpstr>Checkbox / Radio Button / Switch</vt:lpstr>
      <vt:lpstr>Checkbox / Radio Button / Switch</vt:lpstr>
      <vt:lpstr>Drop Down / Chips</vt:lpstr>
      <vt:lpstr>Cypress Tutorial S06:   Interact with Elements 2</vt:lpstr>
      <vt:lpstr>Interact With Elements 2:</vt:lpstr>
      <vt:lpstr>Cypress Tutorial S07:   Interact with Elements 3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Cypress Tutorial</dc:title>
  <dc:creator>Mohammad Monfared</dc:creator>
  <cp:lastModifiedBy>Mohammad Monfared</cp:lastModifiedBy>
  <cp:revision>25</cp:revision>
  <dcterms:modified xsi:type="dcterms:W3CDTF">2022-05-26T16:52:55Z</dcterms:modified>
</cp:coreProperties>
</file>